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8"/>
  </p:notesMasterIdLst>
  <p:sldIdLst>
    <p:sldId id="256" r:id="rId2"/>
    <p:sldId id="319" r:id="rId3"/>
    <p:sldId id="597" r:id="rId4"/>
    <p:sldId id="598" r:id="rId5"/>
    <p:sldId id="288" r:id="rId6"/>
    <p:sldId id="290" r:id="rId7"/>
    <p:sldId id="300" r:id="rId8"/>
    <p:sldId id="574" r:id="rId9"/>
    <p:sldId id="577" r:id="rId10"/>
    <p:sldId id="571" r:id="rId11"/>
    <p:sldId id="723" r:id="rId12"/>
    <p:sldId id="351" r:id="rId13"/>
    <p:sldId id="526" r:id="rId14"/>
    <p:sldId id="742" r:id="rId15"/>
    <p:sldId id="431" r:id="rId16"/>
    <p:sldId id="393" r:id="rId17"/>
    <p:sldId id="384" r:id="rId18"/>
    <p:sldId id="394" r:id="rId19"/>
    <p:sldId id="395" r:id="rId20"/>
    <p:sldId id="396" r:id="rId21"/>
    <p:sldId id="388" r:id="rId22"/>
    <p:sldId id="433" r:id="rId23"/>
    <p:sldId id="389" r:id="rId24"/>
    <p:sldId id="1640" r:id="rId25"/>
    <p:sldId id="1641" r:id="rId26"/>
    <p:sldId id="1643" r:id="rId27"/>
    <p:sldId id="724" r:id="rId28"/>
    <p:sldId id="306" r:id="rId29"/>
    <p:sldId id="308" r:id="rId30"/>
    <p:sldId id="331" r:id="rId31"/>
    <p:sldId id="330" r:id="rId32"/>
    <p:sldId id="725" r:id="rId33"/>
    <p:sldId id="325" r:id="rId34"/>
    <p:sldId id="1639" r:id="rId35"/>
    <p:sldId id="1642" r:id="rId36"/>
    <p:sldId id="265" r:id="rId37"/>
  </p:sldIdLst>
  <p:sldSz cx="10706100" cy="7569200"/>
  <p:notesSz cx="6794500" cy="9906000"/>
  <p:defaultTextStyle>
    <a:lvl1pPr defTabSz="457200">
      <a:defRPr>
        <a:latin typeface="+mj-lt"/>
        <a:ea typeface="+mj-ea"/>
        <a:cs typeface="+mj-cs"/>
        <a:sym typeface="Helvetica"/>
      </a:defRPr>
    </a:lvl1pPr>
    <a:lvl2pPr defTabSz="457200">
      <a:defRPr>
        <a:latin typeface="+mj-lt"/>
        <a:ea typeface="+mj-ea"/>
        <a:cs typeface="+mj-cs"/>
        <a:sym typeface="Helvetica"/>
      </a:defRPr>
    </a:lvl2pPr>
    <a:lvl3pPr defTabSz="457200">
      <a:defRPr>
        <a:latin typeface="+mj-lt"/>
        <a:ea typeface="+mj-ea"/>
        <a:cs typeface="+mj-cs"/>
        <a:sym typeface="Helvetica"/>
      </a:defRPr>
    </a:lvl3pPr>
    <a:lvl4pPr defTabSz="457200">
      <a:defRPr>
        <a:latin typeface="+mj-lt"/>
        <a:ea typeface="+mj-ea"/>
        <a:cs typeface="+mj-cs"/>
        <a:sym typeface="Helvetica"/>
      </a:defRPr>
    </a:lvl4pPr>
    <a:lvl5pPr defTabSz="457200">
      <a:defRPr>
        <a:latin typeface="+mj-lt"/>
        <a:ea typeface="+mj-ea"/>
        <a:cs typeface="+mj-cs"/>
        <a:sym typeface="Helvetica"/>
      </a:defRPr>
    </a:lvl5pPr>
    <a:lvl6pPr defTabSz="457200">
      <a:defRPr>
        <a:latin typeface="+mj-lt"/>
        <a:ea typeface="+mj-ea"/>
        <a:cs typeface="+mj-cs"/>
        <a:sym typeface="Helvetica"/>
      </a:defRPr>
    </a:lvl6pPr>
    <a:lvl7pPr defTabSz="457200">
      <a:defRPr>
        <a:latin typeface="+mj-lt"/>
        <a:ea typeface="+mj-ea"/>
        <a:cs typeface="+mj-cs"/>
        <a:sym typeface="Helvetica"/>
      </a:defRPr>
    </a:lvl7pPr>
    <a:lvl8pPr defTabSz="457200">
      <a:defRPr>
        <a:latin typeface="+mj-lt"/>
        <a:ea typeface="+mj-ea"/>
        <a:cs typeface="+mj-cs"/>
        <a:sym typeface="Helvetica"/>
      </a:defRPr>
    </a:lvl8pPr>
    <a:lvl9pPr defTabSz="457200">
      <a:defRPr>
        <a:latin typeface="+mj-lt"/>
        <a:ea typeface="+mj-ea"/>
        <a:cs typeface="+mj-cs"/>
        <a:sym typeface="Helvetica"/>
      </a:defRPr>
    </a:lvl9pPr>
  </p:defaultTextStyle>
  <p:extLst>
    <p:ext uri="{EFAFB233-063F-42B5-8137-9DF3F51BA10A}">
      <p15:sldGuideLst xmlns:p15="http://schemas.microsoft.com/office/powerpoint/2012/main">
        <p15:guide id="1" orient="horz" pos="1137" userDrawn="1">
          <p15:clr>
            <a:srgbClr val="A4A3A4"/>
          </p15:clr>
        </p15:guide>
        <p15:guide id="2" pos="33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gus Rutins" initials="IR [2]" lastIdx="2" clrIdx="0">
    <p:extLst>
      <p:ext uri="{19B8F6BF-5375-455C-9EA6-DF929625EA0E}">
        <p15:presenceInfo xmlns:p15="http://schemas.microsoft.com/office/powerpoint/2012/main" userId="Ingus Rutin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40" autoAdjust="0"/>
    <p:restoredTop sz="94629"/>
  </p:normalViewPr>
  <p:slideViewPr>
    <p:cSldViewPr snapToGrid="0" snapToObjects="1" showGuides="1">
      <p:cViewPr varScale="1">
        <p:scale>
          <a:sx n="126" d="100"/>
          <a:sy n="126" d="100"/>
        </p:scale>
        <p:origin x="2264" y="208"/>
      </p:cViewPr>
      <p:guideLst>
        <p:guide orient="horz" pos="1137"/>
        <p:guide pos="337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nna\Dropbox\AA%20katalogs\8.%20Jaunu%20a_m%20tirgus\4.%20Reprezentativais%20limits\20190721%20Izmaksas%20tirgotajs_pircejs_valst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nna\Dropbox\AA%20katalogs\8.%20Jaunu%20a_m%20tirgus\4.%20Reprezentativais%20limits\20190721%20Izmaksas%20tirgotajs_pircejs_vals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nna\Dropbox\AA%20katalogs\8.%20Jaunu%20a_m%20tirgus\4.%20Reprezentativais%20limits\20190721%20Izmaksas%20tirgotajs_pircejs_vals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nna\Dropbox\AA%20katalogs\8.%20Jaunu%20a_m%20tirgus\4.%20Reprezentativais%20limits\20190721%20Izmaksas%20tirgotajs_pircejs_valsts.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effectLst>
                  <a:outerShdw blurRad="38100" dist="38100" dir="2700000" algn="tl">
                    <a:srgbClr val="000000">
                      <a:alpha val="43137"/>
                    </a:srgbClr>
                  </a:outerShdw>
                </a:effectLst>
                <a:latin typeface="+mn-lt"/>
                <a:ea typeface="+mn-ea"/>
                <a:cs typeface="+mn-cs"/>
              </a:defRPr>
            </a:pPr>
            <a:r>
              <a:rPr lang="en-US" dirty="0"/>
              <a:t>TEN </a:t>
            </a:r>
            <a:r>
              <a:rPr lang="en-US" dirty="0" err="1"/>
              <a:t>atbrīvojums</a:t>
            </a:r>
            <a:r>
              <a:rPr lang="en-US" dirty="0"/>
              <a:t> a/m </a:t>
            </a:r>
            <a:r>
              <a:rPr lang="en-US" dirty="0" err="1"/>
              <a:t>līdz</a:t>
            </a:r>
            <a:r>
              <a:rPr lang="en-US" dirty="0"/>
              <a:t> 1</a:t>
            </a:r>
            <a:r>
              <a:rPr lang="lv-LV" dirty="0"/>
              <a:t>30</a:t>
            </a:r>
            <a:r>
              <a:rPr lang="en-US" dirty="0"/>
              <a:t>g/km CO2</a:t>
            </a:r>
            <a:r>
              <a:rPr lang="lv-LV" dirty="0"/>
              <a:t> WLTP</a:t>
            </a:r>
            <a:endParaRPr lang="en-US" dirty="0"/>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effectLst>
                <a:outerShdw blurRad="38100" dist="38100" dir="2700000" algn="tl">
                  <a:srgbClr val="000000">
                    <a:alpha val="43137"/>
                  </a:srgbClr>
                </a:outerShdw>
              </a:effectLst>
              <a:latin typeface="+mn-lt"/>
              <a:ea typeface="+mn-ea"/>
              <a:cs typeface="+mn-cs"/>
            </a:defRPr>
          </a:pPr>
          <a:endParaRPr lang="en-LV"/>
        </a:p>
      </c:txPr>
    </c:title>
    <c:autoTitleDeleted val="0"/>
    <c:plotArea>
      <c:layout/>
      <c:barChart>
        <c:barDir val="col"/>
        <c:grouping val="clustered"/>
        <c:varyColors val="0"/>
        <c:ser>
          <c:idx val="0"/>
          <c:order val="0"/>
          <c:tx>
            <c:strRef>
              <c:f>Sheet1!$B$5</c:f>
              <c:strCache>
                <c:ptCount val="1"/>
                <c:pt idx="0">
                  <c:v>TEN atbrīvojums a/m līdz 115g/km CO2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Sheet1!$C$4:$N$4</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Sheet1!$C$5:$N$5</c:f>
              <c:numCache>
                <c:formatCode>General</c:formatCode>
                <c:ptCount val="12"/>
                <c:pt idx="0">
                  <c:v>737</c:v>
                </c:pt>
                <c:pt idx="1">
                  <c:v>1685</c:v>
                </c:pt>
                <c:pt idx="2">
                  <c:v>2044</c:v>
                </c:pt>
                <c:pt idx="3">
                  <c:v>2177</c:v>
                </c:pt>
                <c:pt idx="4">
                  <c:v>2722</c:v>
                </c:pt>
                <c:pt idx="5">
                  <c:v>3760</c:v>
                </c:pt>
                <c:pt idx="6">
                  <c:v>4108</c:v>
                </c:pt>
                <c:pt idx="7">
                  <c:v>4257</c:v>
                </c:pt>
                <c:pt idx="8">
                  <c:v>4282</c:v>
                </c:pt>
                <c:pt idx="9">
                  <c:v>3954</c:v>
                </c:pt>
                <c:pt idx="10">
                  <c:v>4688</c:v>
                </c:pt>
                <c:pt idx="11">
                  <c:v>3193</c:v>
                </c:pt>
              </c:numCache>
            </c:numRef>
          </c:val>
          <c:extLst>
            <c:ext xmlns:c16="http://schemas.microsoft.com/office/drawing/2014/chart" uri="{C3380CC4-5D6E-409C-BE32-E72D297353CC}">
              <c16:uniqueId val="{00000000-E1F7-467B-8635-FC688B581FAA}"/>
            </c:ext>
          </c:extLst>
        </c:ser>
        <c:dLbls>
          <c:showLegendKey val="0"/>
          <c:showVal val="0"/>
          <c:showCatName val="0"/>
          <c:showSerName val="0"/>
          <c:showPercent val="0"/>
          <c:showBubbleSize val="0"/>
        </c:dLbls>
        <c:gapWidth val="219"/>
        <c:overlap val="-27"/>
        <c:axId val="598452304"/>
        <c:axId val="598447384"/>
      </c:barChart>
      <c:catAx>
        <c:axId val="598452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LV"/>
          </a:p>
        </c:txPr>
        <c:crossAx val="598447384"/>
        <c:crosses val="autoZero"/>
        <c:auto val="1"/>
        <c:lblAlgn val="ctr"/>
        <c:lblOffset val="100"/>
        <c:noMultiLvlLbl val="0"/>
      </c:catAx>
      <c:valAx>
        <c:axId val="598447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LV"/>
          </a:p>
        </c:txPr>
        <c:crossAx val="598452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lv-LV" sz="1800" dirty="0"/>
              <a:t>MB ML/GLE </a:t>
            </a:r>
            <a:r>
              <a:rPr lang="lv-LV" sz="1800" baseline="0" dirty="0"/>
              <a:t>modeļa cenas dinamika</a:t>
            </a:r>
            <a:endParaRPr lang="en-US" sz="18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LV"/>
        </a:p>
      </c:txPr>
    </c:title>
    <c:autoTitleDeleted val="0"/>
    <c:plotArea>
      <c:layout>
        <c:manualLayout>
          <c:layoutTarget val="inner"/>
          <c:xMode val="edge"/>
          <c:yMode val="edge"/>
          <c:x val="5.5229374287172318E-2"/>
          <c:y val="8.3101164010626158E-2"/>
          <c:w val="0.9286341823235601"/>
          <c:h val="0.87807196429589462"/>
        </c:manualLayout>
      </c:layout>
      <c:lineChart>
        <c:grouping val="standard"/>
        <c:varyColors val="0"/>
        <c:ser>
          <c:idx val="0"/>
          <c:order val="0"/>
          <c:spPr>
            <a:ln w="82550" cap="rnd">
              <a:solidFill>
                <a:schemeClr val="accent1"/>
              </a:solidFill>
              <a:round/>
              <a:headEnd type="oval"/>
              <a:tailEnd type="oval"/>
            </a:ln>
            <a:effectLst/>
          </c:spPr>
          <c:marker>
            <c:symbol val="none"/>
          </c:marker>
          <c:dLbls>
            <c:dLbl>
              <c:idx val="0"/>
              <c:layout>
                <c:manualLayout>
                  <c:x val="-9.1779053856910292E-2"/>
                  <c:y val="1.9898970936418126E-3"/>
                </c:manualLayout>
              </c:layout>
              <c:tx>
                <c:rich>
                  <a:bodyPr rot="0" spcFirstLastPara="1" vertOverflow="clip" horzOverflow="clip" vert="horz" wrap="square" lIns="38100" tIns="19050" rIns="38100" bIns="19050" anchor="ctr" anchorCtr="1">
                    <a:spAutoFit/>
                  </a:bodyPr>
                  <a:lstStyle/>
                  <a:p>
                    <a:pPr>
                      <a:defRPr sz="1800" b="1" i="0" u="none" strike="noStrike" kern="1200" baseline="0">
                        <a:solidFill>
                          <a:schemeClr val="dk1">
                            <a:lumMod val="65000"/>
                            <a:lumOff val="35000"/>
                          </a:schemeClr>
                        </a:solidFill>
                        <a:latin typeface="+mn-lt"/>
                        <a:ea typeface="+mn-ea"/>
                        <a:cs typeface="+mn-cs"/>
                      </a:defRPr>
                    </a:pPr>
                    <a:fld id="{9D3ADFB0-7310-7140-B92A-61E9E587EB54}" type="CELLRANGE">
                      <a:rPr lang="en-US"/>
                      <a:pPr>
                        <a:defRPr sz="1800" b="1"/>
                      </a:pPr>
                      <a:t>[CELLRANGE]</a:t>
                    </a:fld>
                    <a:endParaRPr lang="en-LV"/>
                  </a:p>
                </c:rich>
              </c:tx>
              <c:numFmt formatCode="#,##0.00" sourceLinked="0"/>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dk1">
                          <a:lumMod val="65000"/>
                          <a:lumOff val="35000"/>
                        </a:schemeClr>
                      </a:solidFill>
                      <a:latin typeface="+mn-lt"/>
                      <a:ea typeface="+mn-ea"/>
                      <a:cs typeface="+mn-cs"/>
                    </a:defRPr>
                  </a:pPr>
                  <a:endParaRPr lang="en-LV"/>
                </a:p>
              </c:tx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1"/>
                </c:ext>
                <c:ext xmlns:c16="http://schemas.microsoft.com/office/drawing/2014/chart" uri="{C3380CC4-5D6E-409C-BE32-E72D297353CC}">
                  <c16:uniqueId val="{00000003-D4B2-4319-83DB-6326258828A4}"/>
                </c:ext>
              </c:extLst>
            </c:dLbl>
            <c:dLbl>
              <c:idx val="1"/>
              <c:tx>
                <c:rich>
                  <a:bodyPr/>
                  <a:lstStyle/>
                  <a:p>
                    <a:endParaRPr lang="en-LV"/>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4-D4B2-4319-83DB-6326258828A4}"/>
                </c:ext>
              </c:extLst>
            </c:dLbl>
            <c:dLbl>
              <c:idx val="2"/>
              <c:tx>
                <c:rich>
                  <a:bodyPr/>
                  <a:lstStyle/>
                  <a:p>
                    <a:endParaRPr lang="en-LV"/>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5-D4B2-4319-83DB-6326258828A4}"/>
                </c:ext>
              </c:extLst>
            </c:dLbl>
            <c:dLbl>
              <c:idx val="3"/>
              <c:tx>
                <c:rich>
                  <a:bodyPr/>
                  <a:lstStyle/>
                  <a:p>
                    <a:endParaRPr lang="en-LV"/>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6-D4B2-4319-83DB-6326258828A4}"/>
                </c:ext>
              </c:extLst>
            </c:dLbl>
            <c:dLbl>
              <c:idx val="4"/>
              <c:tx>
                <c:rich>
                  <a:bodyPr/>
                  <a:lstStyle/>
                  <a:p>
                    <a:endParaRPr lang="en-LV"/>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7-D4B2-4319-83DB-6326258828A4}"/>
                </c:ext>
              </c:extLst>
            </c:dLbl>
            <c:dLbl>
              <c:idx val="5"/>
              <c:tx>
                <c:rich>
                  <a:bodyPr/>
                  <a:lstStyle/>
                  <a:p>
                    <a:endParaRPr lang="en-LV"/>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8-D4B2-4319-83DB-6326258828A4}"/>
                </c:ext>
              </c:extLst>
            </c:dLbl>
            <c:dLbl>
              <c:idx val="6"/>
              <c:tx>
                <c:rich>
                  <a:bodyPr/>
                  <a:lstStyle/>
                  <a:p>
                    <a:endParaRPr lang="en-LV"/>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9-D4B2-4319-83DB-6326258828A4}"/>
                </c:ext>
              </c:extLst>
            </c:dLbl>
            <c:dLbl>
              <c:idx val="7"/>
              <c:tx>
                <c:rich>
                  <a:bodyPr/>
                  <a:lstStyle/>
                  <a:p>
                    <a:endParaRPr lang="en-LV"/>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A-D4B2-4319-83DB-6326258828A4}"/>
                </c:ext>
              </c:extLst>
            </c:dLbl>
            <c:dLbl>
              <c:idx val="8"/>
              <c:tx>
                <c:rich>
                  <a:bodyPr/>
                  <a:lstStyle/>
                  <a:p>
                    <a:endParaRPr lang="en-LV"/>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B-D4B2-4319-83DB-6326258828A4}"/>
                </c:ext>
              </c:extLst>
            </c:dLbl>
            <c:dLbl>
              <c:idx val="9"/>
              <c:tx>
                <c:rich>
                  <a:bodyPr/>
                  <a:lstStyle/>
                  <a:p>
                    <a:endParaRPr lang="en-LV"/>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C-D4B2-4319-83DB-6326258828A4}"/>
                </c:ext>
              </c:extLst>
            </c:dLbl>
            <c:dLbl>
              <c:idx val="10"/>
              <c:tx>
                <c:rich>
                  <a:bodyPr/>
                  <a:lstStyle/>
                  <a:p>
                    <a:endParaRPr lang="en-LV"/>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D4B2-4319-83DB-6326258828A4}"/>
                </c:ext>
              </c:extLst>
            </c:dLbl>
            <c:dLbl>
              <c:idx val="11"/>
              <c:tx>
                <c:rich>
                  <a:bodyPr/>
                  <a:lstStyle/>
                  <a:p>
                    <a:endParaRPr lang="en-LV"/>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E-D4B2-4319-83DB-6326258828A4}"/>
                </c:ext>
              </c:extLst>
            </c:dLbl>
            <c:dLbl>
              <c:idx val="12"/>
              <c:tx>
                <c:rich>
                  <a:bodyPr/>
                  <a:lstStyle/>
                  <a:p>
                    <a:endParaRPr lang="en-LV"/>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D4B2-4319-83DB-6326258828A4}"/>
                </c:ext>
              </c:extLst>
            </c:dLbl>
            <c:dLbl>
              <c:idx val="13"/>
              <c:tx>
                <c:rich>
                  <a:bodyPr/>
                  <a:lstStyle/>
                  <a:p>
                    <a:endParaRPr lang="en-LV"/>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0-D4B2-4319-83DB-6326258828A4}"/>
                </c:ext>
              </c:extLst>
            </c:dLbl>
            <c:dLbl>
              <c:idx val="14"/>
              <c:tx>
                <c:rich>
                  <a:bodyPr/>
                  <a:lstStyle/>
                  <a:p>
                    <a:endParaRPr lang="en-LV"/>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D4B2-4319-83DB-6326258828A4}"/>
                </c:ext>
              </c:extLst>
            </c:dLbl>
            <c:dLbl>
              <c:idx val="15"/>
              <c:numFmt formatCode="#,##0.00" sourceLinked="0"/>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en-LV"/>
                </a:p>
              </c:txPr>
              <c:dLblPos val="t"/>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2-D4B2-4319-83DB-6326258828A4}"/>
                </c:ext>
              </c:extLst>
            </c:dLbl>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LV"/>
              </a:p>
            </c:txPr>
            <c:dLblPos val="t"/>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DataLabelsRange val="1"/>
                <c15:showLeaderLines val="0"/>
              </c:ext>
            </c:extLst>
          </c:dLbls>
          <c:cat>
            <c:numRef>
              <c:f>'MB ML'!$B$9:$Q$9</c:f>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cat>
          <c:val>
            <c:numRef>
              <c:f>'MB ML'!$B$10:$Q$10</c:f>
              <c:numCache>
                <c:formatCode>0</c:formatCode>
                <c:ptCount val="16"/>
                <c:pt idx="0">
                  <c:v>47305</c:v>
                </c:pt>
                <c:pt idx="1">
                  <c:v>48014.574999999997</c:v>
                </c:pt>
                <c:pt idx="2">
                  <c:v>48734.793624999998</c:v>
                </c:pt>
                <c:pt idx="3">
                  <c:v>49465.815529374995</c:v>
                </c:pt>
                <c:pt idx="4">
                  <c:v>50207.802762315623</c:v>
                </c:pt>
                <c:pt idx="5">
                  <c:v>52216.114872808248</c:v>
                </c:pt>
                <c:pt idx="6">
                  <c:v>52999.356595900375</c:v>
                </c:pt>
                <c:pt idx="7">
                  <c:v>53794.346944838879</c:v>
                </c:pt>
                <c:pt idx="8">
                  <c:v>54601.262149011462</c:v>
                </c:pt>
                <c:pt idx="9">
                  <c:v>55693.287391991689</c:v>
                </c:pt>
                <c:pt idx="10">
                  <c:v>56528.686702871564</c:v>
                </c:pt>
                <c:pt idx="11">
                  <c:v>57376.617003414634</c:v>
                </c:pt>
                <c:pt idx="12">
                  <c:v>58237.266258465854</c:v>
                </c:pt>
                <c:pt idx="13">
                  <c:v>61149.129571389145</c:v>
                </c:pt>
                <c:pt idx="14">
                  <c:v>62372.112162816928</c:v>
                </c:pt>
                <c:pt idx="15">
                  <c:v>67985.602257470455</c:v>
                </c:pt>
              </c:numCache>
            </c:numRef>
          </c:val>
          <c:smooth val="0"/>
          <c:extLst>
            <c:ext xmlns:c15="http://schemas.microsoft.com/office/drawing/2012/chart" uri="{02D57815-91ED-43cb-92C2-25804820EDAC}">
              <c15:datalabelsRange>
                <c15:f>'MB ML'!$B$10</c15:f>
                <c15:dlblRangeCache>
                  <c:ptCount val="1"/>
                  <c:pt idx="0">
                    <c:v>47305</c:v>
                  </c:pt>
                </c15:dlblRangeCache>
              </c15:datalabelsRange>
            </c:ext>
            <c:ext xmlns:c16="http://schemas.microsoft.com/office/drawing/2014/chart" uri="{C3380CC4-5D6E-409C-BE32-E72D297353CC}">
              <c16:uniqueId val="{00000000-D4B2-4319-83DB-6326258828A4}"/>
            </c:ext>
          </c:extLst>
        </c:ser>
        <c:dLbls>
          <c:showLegendKey val="0"/>
          <c:showVal val="0"/>
          <c:showCatName val="0"/>
          <c:showSerName val="0"/>
          <c:showPercent val="0"/>
          <c:showBubbleSize val="0"/>
        </c:dLbls>
        <c:smooth val="0"/>
        <c:axId val="1187662543"/>
        <c:axId val="1187673775"/>
      </c:lineChart>
      <c:catAx>
        <c:axId val="1187662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LV"/>
          </a:p>
        </c:txPr>
        <c:crossAx val="1187673775"/>
        <c:crosses val="autoZero"/>
        <c:auto val="1"/>
        <c:lblAlgn val="ctr"/>
        <c:lblOffset val="100"/>
        <c:noMultiLvlLbl val="0"/>
      </c:catAx>
      <c:valAx>
        <c:axId val="1187673775"/>
        <c:scaling>
          <c:orientation val="minMax"/>
          <c:min val="3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LV"/>
          </a:p>
        </c:txPr>
        <c:crossAx val="118766254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LV"/>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err="1"/>
              <a:t>Sko</a:t>
            </a:r>
            <a:r>
              <a:rPr lang="lv-LV" sz="1800" b="1" dirty="0"/>
              <a:t>da Octavia</a:t>
            </a:r>
            <a:r>
              <a:rPr lang="lv-LV" sz="1800" b="1" baseline="0" dirty="0"/>
              <a:t> 4 gadu cenu pieaugums</a:t>
            </a:r>
            <a:endParaRPr lang="en-US" sz="1800" b="1" dirty="0"/>
          </a:p>
        </c:rich>
      </c:tx>
      <c:layout>
        <c:manualLayout>
          <c:xMode val="edge"/>
          <c:yMode val="edge"/>
          <c:x val="0.14284019630801334"/>
          <c:y val="2.8020967246810318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LV"/>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'MB ML'!$B$18:$D$18</c:f>
              <c:numCache>
                <c:formatCode>General</c:formatCode>
                <c:ptCount val="3"/>
                <c:pt idx="0">
                  <c:v>2018</c:v>
                </c:pt>
                <c:pt idx="1">
                  <c:v>2021</c:v>
                </c:pt>
                <c:pt idx="2">
                  <c:v>2022</c:v>
                </c:pt>
              </c:numCache>
            </c:numRef>
          </c:cat>
          <c:val>
            <c:numRef>
              <c:f>'MB ML'!$B$19:$D$19</c:f>
              <c:numCache>
                <c:formatCode>General</c:formatCode>
                <c:ptCount val="3"/>
                <c:pt idx="0">
                  <c:v>18900</c:v>
                </c:pt>
                <c:pt idx="1">
                  <c:v>22680</c:v>
                </c:pt>
                <c:pt idx="2" formatCode="0">
                  <c:v>24267.600000000002</c:v>
                </c:pt>
              </c:numCache>
            </c:numRef>
          </c:val>
          <c:extLst>
            <c:ext xmlns:c16="http://schemas.microsoft.com/office/drawing/2014/chart" uri="{C3380CC4-5D6E-409C-BE32-E72D297353CC}">
              <c16:uniqueId val="{00000000-DB31-44F1-9AF0-76BFD1484187}"/>
            </c:ext>
          </c:extLst>
        </c:ser>
        <c:dLbls>
          <c:showLegendKey val="0"/>
          <c:showVal val="0"/>
          <c:showCatName val="0"/>
          <c:showSerName val="0"/>
          <c:showPercent val="0"/>
          <c:showBubbleSize val="0"/>
        </c:dLbls>
        <c:gapWidth val="219"/>
        <c:overlap val="-27"/>
        <c:axId val="575864495"/>
        <c:axId val="575859087"/>
      </c:barChart>
      <c:catAx>
        <c:axId val="575864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LV"/>
          </a:p>
        </c:txPr>
        <c:crossAx val="575859087"/>
        <c:crosses val="autoZero"/>
        <c:auto val="1"/>
        <c:lblAlgn val="ctr"/>
        <c:lblOffset val="100"/>
        <c:noMultiLvlLbl val="0"/>
      </c:catAx>
      <c:valAx>
        <c:axId val="575859087"/>
        <c:scaling>
          <c:orientation val="minMax"/>
          <c:min val="1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LV"/>
          </a:p>
        </c:txPr>
        <c:crossAx val="5758644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LV"/>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26374197920301E-2"/>
          <c:y val="0.15963461065157886"/>
          <c:w val="0.9286341823235601"/>
          <c:h val="0.7376903627958854"/>
        </c:manualLayout>
      </c:layout>
      <c:lineChart>
        <c:grouping val="standard"/>
        <c:varyColors val="0"/>
        <c:ser>
          <c:idx val="0"/>
          <c:order val="0"/>
          <c:spPr>
            <a:ln w="82550" cap="rnd">
              <a:solidFill>
                <a:schemeClr val="accent1"/>
              </a:solidFill>
              <a:round/>
              <a:headEnd type="oval"/>
              <a:tailEnd type="oval"/>
            </a:ln>
            <a:effectLst/>
          </c:spPr>
          <c:marker>
            <c:symbol val="none"/>
          </c:marker>
          <c:cat>
            <c:numRef>
              <c:f>'VW Tiguan'!$B$4:$J$4</c:f>
              <c:numCache>
                <c:formatCode>0</c:formatCode>
                <c:ptCount val="9"/>
                <c:pt idx="0">
                  <c:v>2014</c:v>
                </c:pt>
                <c:pt idx="1">
                  <c:v>2015</c:v>
                </c:pt>
                <c:pt idx="2">
                  <c:v>2016</c:v>
                </c:pt>
                <c:pt idx="3">
                  <c:v>2017</c:v>
                </c:pt>
                <c:pt idx="4">
                  <c:v>2018</c:v>
                </c:pt>
                <c:pt idx="5">
                  <c:v>2019</c:v>
                </c:pt>
                <c:pt idx="6">
                  <c:v>2020</c:v>
                </c:pt>
                <c:pt idx="7">
                  <c:v>2021</c:v>
                </c:pt>
                <c:pt idx="8">
                  <c:v>2022</c:v>
                </c:pt>
              </c:numCache>
            </c:numRef>
          </c:cat>
          <c:val>
            <c:numRef>
              <c:f>'VW Tiguan'!$B$5:$J$5</c:f>
              <c:numCache>
                <c:formatCode>_(* #,##0_);_(* \(#,##0\);_(* "-"??_);_(@_)</c:formatCode>
                <c:ptCount val="9"/>
                <c:pt idx="0">
                  <c:v>24112</c:v>
                </c:pt>
                <c:pt idx="1">
                  <c:v>24365.175999999999</c:v>
                </c:pt>
                <c:pt idx="2">
                  <c:v>26143.833847999998</c:v>
                </c:pt>
                <c:pt idx="3">
                  <c:v>28104.6213866</c:v>
                </c:pt>
                <c:pt idx="4">
                  <c:v>29285.0154848372</c:v>
                </c:pt>
                <c:pt idx="5">
                  <c:v>31832.811832018037</c:v>
                </c:pt>
                <c:pt idx="6">
                  <c:v>33188.889616062006</c:v>
                </c:pt>
                <c:pt idx="7">
                  <c:v>35777.623006114845</c:v>
                </c:pt>
                <c:pt idx="8">
                  <c:v>38088.857452309865</c:v>
                </c:pt>
              </c:numCache>
            </c:numRef>
          </c:val>
          <c:smooth val="0"/>
          <c:extLst>
            <c:ext xmlns:c16="http://schemas.microsoft.com/office/drawing/2014/chart" uri="{C3380CC4-5D6E-409C-BE32-E72D297353CC}">
              <c16:uniqueId val="{00000000-0B1F-4183-B6CE-ED379D18C340}"/>
            </c:ext>
          </c:extLst>
        </c:ser>
        <c:dLbls>
          <c:showLegendKey val="0"/>
          <c:showVal val="0"/>
          <c:showCatName val="0"/>
          <c:showSerName val="0"/>
          <c:showPercent val="0"/>
          <c:showBubbleSize val="0"/>
        </c:dLbls>
        <c:smooth val="0"/>
        <c:axId val="574399535"/>
        <c:axId val="574387471"/>
      </c:lineChart>
      <c:catAx>
        <c:axId val="574399535"/>
        <c:scaling>
          <c:orientation val="minMax"/>
        </c:scaling>
        <c:delete val="1"/>
        <c:axPos val="b"/>
        <c:numFmt formatCode="0" sourceLinked="1"/>
        <c:majorTickMark val="none"/>
        <c:minorTickMark val="none"/>
        <c:tickLblPos val="nextTo"/>
        <c:crossAx val="574387471"/>
        <c:crosses val="autoZero"/>
        <c:auto val="1"/>
        <c:lblAlgn val="ctr"/>
        <c:lblOffset val="100"/>
        <c:noMultiLvlLbl val="0"/>
      </c:catAx>
      <c:valAx>
        <c:axId val="574387471"/>
        <c:scaling>
          <c:orientation val="minMax"/>
          <c:min val="10000"/>
        </c:scaling>
        <c:delete val="1"/>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crossAx val="57439953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LV"/>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988938972718745E-2"/>
          <c:y val="9.9950149811651928E-2"/>
          <c:w val="0.9286341823235601"/>
          <c:h val="0.7376903627958854"/>
        </c:manualLayout>
      </c:layout>
      <c:lineChart>
        <c:grouping val="standard"/>
        <c:varyColors val="0"/>
        <c:ser>
          <c:idx val="0"/>
          <c:order val="0"/>
          <c:spPr>
            <a:ln w="82550" cap="rnd">
              <a:solidFill>
                <a:schemeClr val="accent1"/>
              </a:solidFill>
              <a:round/>
              <a:headEnd type="oval"/>
              <a:tailEnd type="oval"/>
            </a:ln>
            <a:effectLst/>
          </c:spPr>
          <c:marker>
            <c:symbol val="none"/>
          </c:marker>
          <c:cat>
            <c:numRef>
              <c:f>'VW Tiguan'!$B$4:$J$4</c:f>
              <c:numCache>
                <c:formatCode>0</c:formatCode>
                <c:ptCount val="9"/>
                <c:pt idx="0">
                  <c:v>2014</c:v>
                </c:pt>
                <c:pt idx="1">
                  <c:v>2015</c:v>
                </c:pt>
                <c:pt idx="2">
                  <c:v>2016</c:v>
                </c:pt>
                <c:pt idx="3">
                  <c:v>2017</c:v>
                </c:pt>
                <c:pt idx="4">
                  <c:v>2018</c:v>
                </c:pt>
                <c:pt idx="5">
                  <c:v>2019</c:v>
                </c:pt>
                <c:pt idx="6">
                  <c:v>2020</c:v>
                </c:pt>
                <c:pt idx="7">
                  <c:v>2021</c:v>
                </c:pt>
                <c:pt idx="8">
                  <c:v>2022</c:v>
                </c:pt>
              </c:numCache>
            </c:numRef>
          </c:cat>
          <c:val>
            <c:numRef>
              <c:f>'VW Tiguan'!$B$5:$J$5</c:f>
              <c:numCache>
                <c:formatCode>_(* #,##0_);_(* \(#,##0\);_(* "-"??_);_(@_)</c:formatCode>
                <c:ptCount val="9"/>
                <c:pt idx="0">
                  <c:v>24112</c:v>
                </c:pt>
                <c:pt idx="1">
                  <c:v>24365.175999999999</c:v>
                </c:pt>
                <c:pt idx="2">
                  <c:v>26143.833847999998</c:v>
                </c:pt>
                <c:pt idx="3">
                  <c:v>28104.6213866</c:v>
                </c:pt>
                <c:pt idx="4">
                  <c:v>29285.0154848372</c:v>
                </c:pt>
                <c:pt idx="5">
                  <c:v>31832.811832018037</c:v>
                </c:pt>
                <c:pt idx="6">
                  <c:v>33188.889616062006</c:v>
                </c:pt>
                <c:pt idx="7">
                  <c:v>35777.623006114845</c:v>
                </c:pt>
                <c:pt idx="8">
                  <c:v>38088.857452309865</c:v>
                </c:pt>
              </c:numCache>
            </c:numRef>
          </c:val>
          <c:smooth val="0"/>
          <c:extLst>
            <c:ext xmlns:c16="http://schemas.microsoft.com/office/drawing/2014/chart" uri="{C3380CC4-5D6E-409C-BE32-E72D297353CC}">
              <c16:uniqueId val="{00000000-0B1F-4183-B6CE-ED379D18C340}"/>
            </c:ext>
          </c:extLst>
        </c:ser>
        <c:dLbls>
          <c:showLegendKey val="0"/>
          <c:showVal val="0"/>
          <c:showCatName val="0"/>
          <c:showSerName val="0"/>
          <c:showPercent val="0"/>
          <c:showBubbleSize val="0"/>
        </c:dLbls>
        <c:smooth val="0"/>
        <c:axId val="574399535"/>
        <c:axId val="574387471"/>
      </c:lineChart>
      <c:catAx>
        <c:axId val="574399535"/>
        <c:scaling>
          <c:orientation val="minMax"/>
        </c:scaling>
        <c:delete val="1"/>
        <c:axPos val="b"/>
        <c:numFmt formatCode="0" sourceLinked="1"/>
        <c:majorTickMark val="none"/>
        <c:minorTickMark val="none"/>
        <c:tickLblPos val="nextTo"/>
        <c:crossAx val="574387471"/>
        <c:crosses val="autoZero"/>
        <c:auto val="1"/>
        <c:lblAlgn val="ctr"/>
        <c:lblOffset val="100"/>
        <c:noMultiLvlLbl val="0"/>
      </c:catAx>
      <c:valAx>
        <c:axId val="574387471"/>
        <c:scaling>
          <c:orientation val="minMax"/>
          <c:min val="10000"/>
        </c:scaling>
        <c:delete val="1"/>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crossAx val="57439953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LV"/>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3-01-25T17:12:56.293" idx="1">
    <p:pos x="10" y="10"/>
    <p:text>1. Labot nosaukumus - KG Knutsson, Domenikss uz Veho; 2. Domāju Nippon Auto vairs nepastāv</p:text>
    <p:extLst>
      <p:ext uri="{C676402C-5697-4E1C-873F-D02D1690AC5C}">
        <p15:threadingInfo xmlns:p15="http://schemas.microsoft.com/office/powerpoint/2012/main" timeZoneBias="-120"/>
      </p:ext>
    </p:extLst>
  </p:cm>
</p:cmLst>
</file>

<file path=ppt/drawings/_rels/drawing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image" Target="../media/image99.png"/></Relationships>
</file>

<file path=ppt/drawings/drawing1.xml><?xml version="1.0" encoding="utf-8"?>
<c:userShapes xmlns:c="http://schemas.openxmlformats.org/drawingml/2006/chart">
  <cdr:relSizeAnchor xmlns:cdr="http://schemas.openxmlformats.org/drawingml/2006/chartDrawing">
    <cdr:from>
      <cdr:x>0.05408</cdr:x>
      <cdr:y>0.47661</cdr:y>
    </cdr:from>
    <cdr:to>
      <cdr:x>1</cdr:x>
      <cdr:y>0.95029</cdr:y>
    </cdr:to>
    <cdr:sp macro="" textlink="">
      <cdr:nvSpPr>
        <cdr:cNvPr id="2" name="TextBox 1">
          <a:extLst xmlns:a="http://schemas.openxmlformats.org/drawingml/2006/main">
            <a:ext uri="{FF2B5EF4-FFF2-40B4-BE49-F238E27FC236}">
              <a16:creationId xmlns:a16="http://schemas.microsoft.com/office/drawing/2014/main" id="{FF50F1B9-C1A1-44F7-909E-4C0E7A8B66DA}"/>
            </a:ext>
          </a:extLst>
        </cdr:cNvPr>
        <cdr:cNvSpPr txBox="1"/>
      </cdr:nvSpPr>
      <cdr:spPr>
        <a:xfrm xmlns:a="http://schemas.openxmlformats.org/drawingml/2006/main">
          <a:off x="468217" y="2992915"/>
          <a:ext cx="8189205" cy="29745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0.05832</cdr:x>
      <cdr:y>0.5307</cdr:y>
    </cdr:from>
    <cdr:to>
      <cdr:x>1</cdr:x>
      <cdr:y>0.96345</cdr:y>
    </cdr:to>
    <cdr:sp macro="" textlink="">
      <cdr:nvSpPr>
        <cdr:cNvPr id="3" name="Rectangle 2">
          <a:extLst xmlns:a="http://schemas.openxmlformats.org/drawingml/2006/main">
            <a:ext uri="{FF2B5EF4-FFF2-40B4-BE49-F238E27FC236}">
              <a16:creationId xmlns:a16="http://schemas.microsoft.com/office/drawing/2014/main" id="{412DA9B4-7D34-4BD3-B084-A4CC87EC87CF}"/>
            </a:ext>
          </a:extLst>
        </cdr:cNvPr>
        <cdr:cNvSpPr/>
      </cdr:nvSpPr>
      <cdr:spPr>
        <a:xfrm xmlns:a="http://schemas.openxmlformats.org/drawingml/2006/main">
          <a:off x="504940" y="3332602"/>
          <a:ext cx="8152482" cy="2717494"/>
        </a:xfrm>
        <a:prstGeom xmlns:a="http://schemas.openxmlformats.org/drawingml/2006/main" prst="rect">
          <a:avLst/>
        </a:prstGeom>
        <a:solidFill xmlns:a="http://schemas.openxmlformats.org/drawingml/2006/main">
          <a:srgbClr val="92D050">
            <a:alpha val="50000"/>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0.05783</cdr:x>
      <cdr:y>0.12791</cdr:y>
    </cdr:from>
    <cdr:to>
      <cdr:x>1</cdr:x>
      <cdr:y>0.5322</cdr:y>
    </cdr:to>
    <cdr:sp macro="" textlink="">
      <cdr:nvSpPr>
        <cdr:cNvPr id="4" name="Rectangle 3">
          <a:extLst xmlns:a="http://schemas.openxmlformats.org/drawingml/2006/main">
            <a:ext uri="{FF2B5EF4-FFF2-40B4-BE49-F238E27FC236}">
              <a16:creationId xmlns:a16="http://schemas.microsoft.com/office/drawing/2014/main" id="{28FFCA31-C29B-4C99-A193-CEE66FA3A639}"/>
            </a:ext>
          </a:extLst>
        </cdr:cNvPr>
        <cdr:cNvSpPr/>
      </cdr:nvSpPr>
      <cdr:spPr>
        <a:xfrm xmlns:a="http://schemas.openxmlformats.org/drawingml/2006/main">
          <a:off x="500659" y="727016"/>
          <a:ext cx="8156763" cy="2297867"/>
        </a:xfrm>
        <a:prstGeom xmlns:a="http://schemas.openxmlformats.org/drawingml/2006/main" prst="rect">
          <a:avLst/>
        </a:prstGeom>
        <a:solidFill xmlns:a="http://schemas.openxmlformats.org/drawingml/2006/main">
          <a:srgbClr val="FF0000">
            <a:alpha val="32000"/>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0.1887</cdr:x>
      <cdr:y>0.2417</cdr:y>
    </cdr:from>
    <cdr:to>
      <cdr:x>0.38838</cdr:x>
      <cdr:y>0.38711</cdr:y>
    </cdr:to>
    <cdr:sp macro="" textlink="">
      <cdr:nvSpPr>
        <cdr:cNvPr id="5" name="Rectangle: Rounded Corners 4">
          <a:extLst xmlns:a="http://schemas.openxmlformats.org/drawingml/2006/main">
            <a:ext uri="{FF2B5EF4-FFF2-40B4-BE49-F238E27FC236}">
              <a16:creationId xmlns:a16="http://schemas.microsoft.com/office/drawing/2014/main" id="{56E0BE67-A087-45F0-A2B5-EEA0F40BEDE3}"/>
            </a:ext>
          </a:extLst>
        </cdr:cNvPr>
        <cdr:cNvSpPr/>
      </cdr:nvSpPr>
      <cdr:spPr>
        <a:xfrm xmlns:a="http://schemas.openxmlformats.org/drawingml/2006/main">
          <a:off x="1299832" y="1093045"/>
          <a:ext cx="1375433" cy="657579"/>
        </a:xfrm>
        <a:prstGeom xmlns:a="http://schemas.openxmlformats.org/drawingml/2006/main" prst="roundRect">
          <a:avLst/>
        </a:prstGeom>
        <a:solidFill xmlns:a="http://schemas.openxmlformats.org/drawingml/2006/main">
          <a:srgbClr val="FFFFFF"/>
        </a:solidFill>
        <a:ln xmlns:a="http://schemas.openxmlformats.org/drawingml/2006/main" w="25400" cap="flat">
          <a:solidFill>
            <a:srgbClr val="4F81BD"/>
          </a:solidFill>
          <a:prstDash val="solid"/>
          <a:bevel/>
        </a:ln>
        <a:effectLst xmlns:a="http://schemas.openxmlformats.org/drawingml/2006/main">
          <a:outerShdw blurRad="25400" dist="12700" dir="5400000" rotWithShape="0">
            <a:srgbClr val="000000">
              <a:alpha val="35000"/>
            </a:srgbClr>
          </a:outerShdw>
        </a:effectLst>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overflow" horzOverflow="overflow" vert="horz" wrap="square" lIns="50461" tIns="50461" rIns="50461" bIns="50461" numCol="1" spcCol="38100" rtlCol="0" anchor="ctr">
          <a:spAutoFit/>
        </a:bodyPr>
        <a:lstStyle xmlns:a="http://schemas.openxmlformats.org/drawingml/2006/main"/>
        <a:p xmlns:a="http://schemas.openxmlformats.org/drawingml/2006/main">
          <a:r>
            <a:rPr lang="lv-LV" sz="1600" b="1" dirty="0">
              <a:solidFill>
                <a:srgbClr val="FF0000"/>
              </a:solidFill>
            </a:rPr>
            <a:t>+42% </a:t>
          </a:r>
          <a:r>
            <a:rPr lang="lv-LV" sz="1600" dirty="0"/>
            <a:t>pieaugums</a:t>
          </a:r>
          <a:endParaRPr lang="en-US" sz="1600" dirty="0"/>
        </a:p>
      </cdr:txBody>
    </cdr:sp>
  </cdr:relSizeAnchor>
  <cdr:relSizeAnchor xmlns:cdr="http://schemas.openxmlformats.org/drawingml/2006/chartDrawing">
    <cdr:from>
      <cdr:x>0.6204</cdr:x>
      <cdr:y>0.58778</cdr:y>
    </cdr:from>
    <cdr:to>
      <cdr:x>0.82084</cdr:x>
      <cdr:y>0.79342</cdr:y>
    </cdr:to>
    <cdr:sp macro="" textlink="">
      <cdr:nvSpPr>
        <cdr:cNvPr id="6" name="Rectangle: Rounded Corners 5">
          <a:extLst xmlns:a="http://schemas.openxmlformats.org/drawingml/2006/main">
            <a:ext uri="{FF2B5EF4-FFF2-40B4-BE49-F238E27FC236}">
              <a16:creationId xmlns:a16="http://schemas.microsoft.com/office/drawing/2014/main" id="{2118C7C5-CEE7-41A6-99B8-C845A2723821}"/>
            </a:ext>
          </a:extLst>
        </cdr:cNvPr>
        <cdr:cNvSpPr/>
      </cdr:nvSpPr>
      <cdr:spPr>
        <a:xfrm xmlns:a="http://schemas.openxmlformats.org/drawingml/2006/main">
          <a:off x="4273548" y="2658103"/>
          <a:ext cx="1380709" cy="929994"/>
        </a:xfrm>
        <a:prstGeom xmlns:a="http://schemas.openxmlformats.org/drawingml/2006/main" prst="roundRect">
          <a:avLst/>
        </a:prstGeom>
        <a:solidFill xmlns:a="http://schemas.openxmlformats.org/drawingml/2006/main">
          <a:srgbClr val="FFFFFF"/>
        </a:solidFill>
        <a:ln xmlns:a="http://schemas.openxmlformats.org/drawingml/2006/main" w="25400" cap="flat">
          <a:solidFill>
            <a:srgbClr val="4F81BD"/>
          </a:solidFill>
          <a:prstDash val="solid"/>
          <a:bevel/>
        </a:ln>
        <a:effectLst xmlns:a="http://schemas.openxmlformats.org/drawingml/2006/main">
          <a:outerShdw blurRad="25400" dist="12700" dir="5400000" rotWithShape="0">
            <a:srgbClr val="000000">
              <a:alpha val="35000"/>
            </a:srgbClr>
          </a:outerShdw>
        </a:effectLst>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50461" tIns="50461" rIns="50461" bIns="50461"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lv-LV" sz="1600" b="1" dirty="0">
              <a:solidFill>
                <a:srgbClr val="FF0000"/>
              </a:solidFill>
            </a:rPr>
            <a:t>+9% </a:t>
          </a:r>
          <a:r>
            <a:rPr lang="lv-LV" sz="1600" dirty="0"/>
            <a:t>pieaugums 2021</a:t>
          </a:r>
          <a:endParaRPr lang="en-US" sz="1600" dirty="0"/>
        </a:p>
      </cdr:txBody>
    </cdr:sp>
  </cdr:relSizeAnchor>
  <cdr:relSizeAnchor xmlns:cdr="http://schemas.openxmlformats.org/drawingml/2006/chartDrawing">
    <cdr:from>
      <cdr:x>0.824</cdr:x>
      <cdr:y>0.74579</cdr:y>
    </cdr:from>
    <cdr:to>
      <cdr:x>1</cdr:x>
      <cdr:y>0.95143</cdr:y>
    </cdr:to>
    <cdr:sp macro="" textlink="">
      <cdr:nvSpPr>
        <cdr:cNvPr id="7" name="Rectangle: Rounded Corners 6">
          <a:extLst xmlns:a="http://schemas.openxmlformats.org/drawingml/2006/main">
            <a:ext uri="{FF2B5EF4-FFF2-40B4-BE49-F238E27FC236}">
              <a16:creationId xmlns:a16="http://schemas.microsoft.com/office/drawing/2014/main" id="{2118C7C5-CEE7-41A6-99B8-C845A2723821}"/>
            </a:ext>
          </a:extLst>
        </cdr:cNvPr>
        <cdr:cNvSpPr/>
      </cdr:nvSpPr>
      <cdr:spPr>
        <a:xfrm xmlns:a="http://schemas.openxmlformats.org/drawingml/2006/main">
          <a:off x="5676003" y="3372663"/>
          <a:ext cx="1212346" cy="929994"/>
        </a:xfrm>
        <a:prstGeom xmlns:a="http://schemas.openxmlformats.org/drawingml/2006/main" prst="roundRect">
          <a:avLst/>
        </a:prstGeom>
        <a:solidFill xmlns:a="http://schemas.openxmlformats.org/drawingml/2006/main">
          <a:srgbClr val="FFFFFF"/>
        </a:solidFill>
        <a:ln xmlns:a="http://schemas.openxmlformats.org/drawingml/2006/main" w="25400" cap="flat">
          <a:solidFill>
            <a:srgbClr val="4F81BD"/>
          </a:solidFill>
          <a:prstDash val="solid"/>
          <a:bevel/>
        </a:ln>
        <a:effectLst xmlns:a="http://schemas.openxmlformats.org/drawingml/2006/main">
          <a:outerShdw blurRad="25400" dist="12700" dir="5400000" rotWithShape="0">
            <a:srgbClr val="000000">
              <a:alpha val="35000"/>
            </a:srgbClr>
          </a:outerShdw>
        </a:effectLst>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50461" tIns="50461" rIns="50461" bIns="50461"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lv-LV" sz="1600" b="1" dirty="0">
              <a:solidFill>
                <a:srgbClr val="FF0000"/>
              </a:solidFill>
            </a:rPr>
            <a:t>+12% </a:t>
          </a:r>
          <a:r>
            <a:rPr lang="lv-LV" sz="1600" dirty="0"/>
            <a:t>pieaugums</a:t>
          </a:r>
        </a:p>
        <a:p xmlns:a="http://schemas.openxmlformats.org/drawingml/2006/main">
          <a:r>
            <a:rPr lang="lv-LV" sz="1600" dirty="0"/>
            <a:t>2022</a:t>
          </a:r>
          <a:endParaRPr lang="en-US" sz="1600" dirty="0"/>
        </a:p>
      </cdr:txBody>
    </cdr:sp>
  </cdr:relSizeAnchor>
</c:userShapes>
</file>

<file path=ppt/drawings/drawing2.xml><?xml version="1.0" encoding="utf-8"?>
<c:userShapes xmlns:c="http://schemas.openxmlformats.org/drawingml/2006/chart">
  <cdr:relSizeAnchor xmlns:cdr="http://schemas.openxmlformats.org/drawingml/2006/chartDrawing">
    <cdr:from>
      <cdr:x>0.48029</cdr:x>
      <cdr:y>0.37395</cdr:y>
    </cdr:from>
    <cdr:to>
      <cdr:x>0.56263</cdr:x>
      <cdr:y>0.49253</cdr:y>
    </cdr:to>
    <cdr:pic>
      <cdr:nvPicPr>
        <cdr:cNvPr id="2" name="Picture 1">
          <a:extLst xmlns:a="http://schemas.openxmlformats.org/drawingml/2006/main">
            <a:ext uri="{FF2B5EF4-FFF2-40B4-BE49-F238E27FC236}">
              <a16:creationId xmlns:a16="http://schemas.microsoft.com/office/drawing/2014/main" id="{66B6275C-F9A3-3655-1838-BE7C56294C6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5987633" y="2148442"/>
          <a:ext cx="1026452" cy="681231"/>
        </a:xfrm>
        <a:prstGeom xmlns:a="http://schemas.openxmlformats.org/drawingml/2006/main" prst="rect">
          <a:avLst/>
        </a:prstGeom>
      </cdr:spPr>
    </cdr:pic>
  </cdr:relSizeAnchor>
  <cdr:relSizeAnchor xmlns:cdr="http://schemas.openxmlformats.org/drawingml/2006/chartDrawing">
    <cdr:from>
      <cdr:x>0.8142</cdr:x>
      <cdr:y>0</cdr:y>
    </cdr:from>
    <cdr:to>
      <cdr:x>0.89719</cdr:x>
      <cdr:y>0.08828</cdr:y>
    </cdr:to>
    <cdr:pic>
      <cdr:nvPicPr>
        <cdr:cNvPr id="4" name="Picture 3">
          <a:extLst xmlns:a="http://schemas.openxmlformats.org/drawingml/2006/main">
            <a:ext uri="{FF2B5EF4-FFF2-40B4-BE49-F238E27FC236}">
              <a16:creationId xmlns:a16="http://schemas.microsoft.com/office/drawing/2014/main" id="{96406EEB-537C-31D6-B024-135029FE91B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0150327" y="-1921815"/>
          <a:ext cx="1034692" cy="507162"/>
        </a:xfrm>
        <a:prstGeom xmlns:a="http://schemas.openxmlformats.org/drawingml/2006/main" prst="rect">
          <a:avLst/>
        </a:prstGeom>
      </cdr:spPr>
    </cdr:pic>
  </cdr:relSizeAnchor>
  <cdr:relSizeAnchor xmlns:cdr="http://schemas.openxmlformats.org/drawingml/2006/chartDrawing">
    <cdr:from>
      <cdr:x>0.81325</cdr:x>
      <cdr:y>0.2212</cdr:y>
    </cdr:from>
    <cdr:to>
      <cdr:x>0.91608</cdr:x>
      <cdr:y>0.34667</cdr:y>
    </cdr:to>
    <cdr:pic>
      <cdr:nvPicPr>
        <cdr:cNvPr id="3" name="Picture 2">
          <a:extLst xmlns:a="http://schemas.openxmlformats.org/drawingml/2006/main">
            <a:ext uri="{FF2B5EF4-FFF2-40B4-BE49-F238E27FC236}">
              <a16:creationId xmlns:a16="http://schemas.microsoft.com/office/drawing/2014/main" id="{A5AD0825-EC0F-12DB-72BC-878B472E183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0138464" y="1270815"/>
          <a:ext cx="1282030" cy="720874"/>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771525" y="742950"/>
            <a:ext cx="5251450" cy="3714750"/>
          </a:xfrm>
          <a:prstGeom prst="rect">
            <a:avLst/>
          </a:prstGeom>
        </p:spPr>
        <p:txBody>
          <a:bodyPr/>
          <a:lstStyle/>
          <a:p>
            <a:pPr lvl="0"/>
            <a:endParaRPr/>
          </a:p>
        </p:txBody>
      </p:sp>
      <p:sp>
        <p:nvSpPr>
          <p:cNvPr id="18" name="Shape 18"/>
          <p:cNvSpPr>
            <a:spLocks noGrp="1"/>
          </p:cNvSpPr>
          <p:nvPr>
            <p:ph type="body" sz="quarter" idx="1"/>
          </p:nvPr>
        </p:nvSpPr>
        <p:spPr>
          <a:xfrm>
            <a:off x="905934" y="4705350"/>
            <a:ext cx="4982633" cy="4457700"/>
          </a:xfrm>
          <a:prstGeom prst="rect">
            <a:avLst/>
          </a:prstGeom>
        </p:spPr>
        <p:txBody>
          <a:bodyPr/>
          <a:lstStyle/>
          <a:p>
            <a:pPr lvl="0"/>
            <a:endParaRPr/>
          </a:p>
        </p:txBody>
      </p:sp>
    </p:spTree>
    <p:extLst>
      <p:ext uri="{BB962C8B-B14F-4D97-AF65-F5344CB8AC3E}">
        <p14:creationId xmlns:p14="http://schemas.microsoft.com/office/powerpoint/2010/main" val="1070895975"/>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1894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3371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hape 6"/>
          <p:cNvSpPr>
            <a:spLocks noGrp="1"/>
          </p:cNvSpPr>
          <p:nvPr>
            <p:ph type="title"/>
          </p:nvPr>
        </p:nvSpPr>
        <p:spPr>
          <a:xfrm>
            <a:off x="1506493" y="2132608"/>
            <a:ext cx="7206830" cy="3810123"/>
          </a:xfrm>
          <a:prstGeom prst="rect">
            <a:avLst/>
          </a:prstGeom>
        </p:spPr>
        <p:txBody>
          <a:bodyPr>
            <a:noAutofit/>
          </a:bodyPr>
          <a:lstStyle>
            <a:lvl1pPr>
              <a:defRPr sz="6000"/>
            </a:lvl1pPr>
          </a:lstStyle>
          <a:p>
            <a:pPr lvl="0">
              <a:defRPr sz="1800">
                <a:solidFill>
                  <a:srgbClr val="000000"/>
                </a:solidFill>
              </a:defRPr>
            </a:pPr>
            <a:r>
              <a:rPr sz="6000">
                <a:solidFill>
                  <a:srgbClr val="FFFFFF"/>
                </a:solidFill>
              </a:rPr>
              <a:t>Master title</a:t>
            </a:r>
          </a:p>
        </p:txBody>
      </p:sp>
      <p:sp>
        <p:nvSpPr>
          <p:cNvPr id="7" name="Shape 7"/>
          <p:cNvSpPr>
            <a:spLocks noGrp="1"/>
          </p:cNvSpPr>
          <p:nvPr>
            <p:ph type="body" idx="1"/>
          </p:nvPr>
        </p:nvSpPr>
        <p:spPr>
          <a:xfrm>
            <a:off x="1520509" y="5942729"/>
            <a:ext cx="7178797" cy="1626472"/>
          </a:xfrm>
          <a:prstGeom prst="rect">
            <a:avLst/>
          </a:prstGeom>
        </p:spPr>
        <p:txBody>
          <a:bodyPr lIns="50461" tIns="50461" rIns="50461" bIns="50461" anchor="t"/>
          <a:lstStyle>
            <a:lvl1pPr marL="0" indent="0">
              <a:spcBef>
                <a:spcPts val="400"/>
              </a:spcBef>
              <a:buSzTx/>
              <a:buFontTx/>
              <a:buNone/>
              <a:defRPr sz="1800">
                <a:solidFill>
                  <a:srgbClr val="FFFFFF"/>
                </a:solidFill>
              </a:defRPr>
            </a:lvl1pPr>
          </a:lstStyle>
          <a:p>
            <a:pPr lvl="0">
              <a:defRPr>
                <a:solidFill>
                  <a:srgbClr val="000000"/>
                </a:solidFill>
              </a:defRPr>
            </a:pPr>
            <a:r>
              <a:rPr>
                <a:solidFill>
                  <a:srgbClr val="FFFFFF"/>
                </a:solidFill>
              </a:rPr>
              <a:t>Click to edit Master subtitle style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onten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hape 9"/>
          <p:cNvSpPr>
            <a:spLocks noGrp="1"/>
          </p:cNvSpPr>
          <p:nvPr>
            <p:ph type="title"/>
          </p:nvPr>
        </p:nvSpPr>
        <p:spPr>
          <a:prstGeom prst="rect">
            <a:avLst/>
          </a:prstGeom>
        </p:spPr>
        <p:txBody>
          <a:bodyPr/>
          <a:lstStyle/>
          <a:p>
            <a:pPr lvl="0">
              <a:defRPr sz="1800">
                <a:solidFill>
                  <a:srgbClr val="000000"/>
                </a:solidFill>
              </a:defRPr>
            </a:pPr>
            <a:r>
              <a:rPr sz="3600">
                <a:solidFill>
                  <a:srgbClr val="FFFFFF"/>
                </a:solidFill>
              </a:rPr>
              <a:t>Master title style</a:t>
            </a:r>
          </a:p>
        </p:txBody>
      </p:sp>
      <p:sp>
        <p:nvSpPr>
          <p:cNvPr id="10" name="Shape 10"/>
          <p:cNvSpPr>
            <a:spLocks noGrp="1"/>
          </p:cNvSpPr>
          <p:nvPr>
            <p:ph type="body" idx="1"/>
          </p:nvPr>
        </p:nvSpPr>
        <p:spPr>
          <a:prstGeom prst="rect">
            <a:avLst/>
          </a:prstGeom>
        </p:spPr>
        <p:txBody>
          <a:bodyPr/>
          <a:lstStyle/>
          <a:p>
            <a:pPr lvl="0">
              <a:defRPr sz="1800"/>
            </a:pPr>
            <a:r>
              <a:rPr sz="2800"/>
              <a:t>Click to edit Master text styles</a:t>
            </a:r>
          </a:p>
          <a:p>
            <a:pPr lvl="1">
              <a:defRPr sz="1800"/>
            </a:pPr>
            <a:r>
              <a:rPr sz="2800"/>
              <a:t>Second level</a:t>
            </a:r>
          </a:p>
          <a:p>
            <a:pPr lvl="2">
              <a:defRPr sz="1800"/>
            </a:pPr>
            <a:r>
              <a:rPr sz="2800"/>
              <a:t>Third level</a:t>
            </a:r>
          </a:p>
          <a:p>
            <a:pPr lvl="3">
              <a:defRPr sz="1800"/>
            </a:pPr>
            <a:r>
              <a:rPr sz="2800"/>
              <a:t>Fourth level</a:t>
            </a:r>
          </a:p>
          <a:p>
            <a:pPr lvl="4">
              <a:defRPr sz="1800"/>
            </a:pPr>
            <a:r>
              <a:rPr sz="2800"/>
              <a:t>Fifth level</a:t>
            </a:r>
          </a:p>
        </p:txBody>
      </p:sp>
      <p:sp>
        <p:nvSpPr>
          <p:cNvPr id="11" name="Shape 1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34880" y="175207"/>
            <a:ext cx="9234011" cy="484747"/>
          </a:xfrm>
        </p:spPr>
        <p:txBody>
          <a:bodyPr>
            <a:noAutofit/>
          </a:bodyPr>
          <a:lstStyle>
            <a:lvl1pPr>
              <a:defRPr sz="2283" b="1"/>
            </a:lvl1pPr>
          </a:lstStyle>
          <a:p>
            <a:r>
              <a:rPr lang="en-US" dirty="0"/>
              <a:t>CLICK TO EDIT MASTER TITLE STYLE</a:t>
            </a:r>
          </a:p>
        </p:txBody>
      </p:sp>
      <p:sp>
        <p:nvSpPr>
          <p:cNvPr id="6" name="Text Placeholder 6"/>
          <p:cNvSpPr>
            <a:spLocks noGrp="1"/>
          </p:cNvSpPr>
          <p:nvPr>
            <p:ph type="body" sz="quarter" idx="13"/>
          </p:nvPr>
        </p:nvSpPr>
        <p:spPr>
          <a:xfrm>
            <a:off x="133419" y="643601"/>
            <a:ext cx="9234011" cy="643680"/>
          </a:xfrm>
        </p:spPr>
        <p:txBody>
          <a:bodyPr>
            <a:normAutofit/>
          </a:bodyPr>
          <a:lstStyle>
            <a:lvl1pPr marL="0" indent="0">
              <a:buNone/>
              <a:defRPr sz="1756"/>
            </a:lvl1pPr>
          </a:lstStyle>
          <a:p>
            <a:pPr lvl="0"/>
            <a:r>
              <a:rPr lang="en-GB"/>
              <a:t>Click to edit Master text styles</a:t>
            </a:r>
          </a:p>
        </p:txBody>
      </p:sp>
    </p:spTree>
    <p:extLst>
      <p:ext uri="{BB962C8B-B14F-4D97-AF65-F5344CB8AC3E}">
        <p14:creationId xmlns:p14="http://schemas.microsoft.com/office/powerpoint/2010/main" val="4082376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765299" y="322122"/>
            <a:ext cx="6971442" cy="1149758"/>
          </a:xfrm>
          <a:prstGeom prst="rect">
            <a:avLst/>
          </a:prstGeom>
          <a:ln w="12700">
            <a:miter lim="400000"/>
          </a:ln>
          <a:extLst>
            <a:ext uri="{C572A759-6A51-4108-AA02-DFA0A04FC94B}">
              <ma14:wrappingTextBoxFlag xmlns:ma14="http://schemas.microsoft.com/office/mac/drawingml/2011/main" xmlns="" val="1"/>
            </a:ext>
          </a:extLst>
        </p:spPr>
        <p:txBody>
          <a:bodyPr lIns="50461" tIns="50461" rIns="50461" bIns="50461" anchor="ctr">
            <a:normAutofit/>
          </a:bodyPr>
          <a:lstStyle/>
          <a:p>
            <a:pPr lvl="0">
              <a:defRPr sz="1800">
                <a:solidFill>
                  <a:srgbClr val="000000"/>
                </a:solidFill>
              </a:defRPr>
            </a:pPr>
            <a:r>
              <a:rPr sz="3600">
                <a:solidFill>
                  <a:srgbClr val="FFFFFF"/>
                </a:solidFill>
              </a:rPr>
              <a:t>Master title style</a:t>
            </a:r>
          </a:p>
        </p:txBody>
      </p:sp>
      <p:sp>
        <p:nvSpPr>
          <p:cNvPr id="3" name="Shape 3"/>
          <p:cNvSpPr>
            <a:spLocks noGrp="1"/>
          </p:cNvSpPr>
          <p:nvPr>
            <p:ph type="body" idx="1"/>
          </p:nvPr>
        </p:nvSpPr>
        <p:spPr>
          <a:xfrm>
            <a:off x="790768" y="1471878"/>
            <a:ext cx="9356154" cy="564829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2800"/>
              <a:t>Click to edit Master text styles</a:t>
            </a:r>
          </a:p>
          <a:p>
            <a:pPr lvl="1">
              <a:defRPr sz="1800"/>
            </a:pPr>
            <a:r>
              <a:rPr sz="2800"/>
              <a:t>Second level</a:t>
            </a:r>
          </a:p>
          <a:p>
            <a:pPr lvl="2">
              <a:defRPr sz="1800"/>
            </a:pPr>
            <a:r>
              <a:rPr sz="2800"/>
              <a:t>Third level</a:t>
            </a:r>
          </a:p>
          <a:p>
            <a:pPr lvl="3">
              <a:defRPr sz="1800"/>
            </a:pPr>
            <a:r>
              <a:rPr sz="2800"/>
              <a:t>Fourth level</a:t>
            </a:r>
          </a:p>
          <a:p>
            <a:pPr lvl="4">
              <a:defRPr sz="1800"/>
            </a:pPr>
            <a:r>
              <a:rPr sz="2800"/>
              <a:t>Fifth level</a:t>
            </a:r>
          </a:p>
        </p:txBody>
      </p:sp>
      <p:sp>
        <p:nvSpPr>
          <p:cNvPr id="4" name="Shape 4"/>
          <p:cNvSpPr>
            <a:spLocks noGrp="1"/>
          </p:cNvSpPr>
          <p:nvPr>
            <p:ph type="sldNum" sz="quarter" idx="2"/>
          </p:nvPr>
        </p:nvSpPr>
        <p:spPr>
          <a:xfrm>
            <a:off x="9799294" y="7078129"/>
            <a:ext cx="711075" cy="298306"/>
          </a:xfrm>
          <a:prstGeom prst="rect">
            <a:avLst/>
          </a:prstGeom>
          <a:ln w="12700">
            <a:miter lim="400000"/>
          </a:ln>
        </p:spPr>
        <p:txBody>
          <a:bodyPr lIns="50461" tIns="50461" rIns="50461" bIns="50461" anchor="ctr">
            <a:spAutoFit/>
          </a:bodyPr>
          <a:lstStyle>
            <a:lvl1pPr algn="r">
              <a:defRPr sz="1400">
                <a:latin typeface="Arial"/>
                <a:ea typeface="Arial"/>
                <a:cs typeface="Arial"/>
                <a:sym typeface="Aria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txStyles>
    <p:titleStyle>
      <a:lvl1pPr defTabSz="457200">
        <a:defRPr sz="3600">
          <a:solidFill>
            <a:srgbClr val="FFFFFF"/>
          </a:solidFill>
          <a:latin typeface="Arial Bold"/>
          <a:ea typeface="Arial Bold"/>
          <a:cs typeface="Arial Bold"/>
          <a:sym typeface="Arial Bold"/>
        </a:defRPr>
      </a:lvl1pPr>
      <a:lvl2pPr defTabSz="457200">
        <a:defRPr sz="3600">
          <a:solidFill>
            <a:srgbClr val="FFFFFF"/>
          </a:solidFill>
          <a:latin typeface="Arial Bold"/>
          <a:ea typeface="Arial Bold"/>
          <a:cs typeface="Arial Bold"/>
          <a:sym typeface="Arial Bold"/>
        </a:defRPr>
      </a:lvl2pPr>
      <a:lvl3pPr defTabSz="457200">
        <a:defRPr sz="3600">
          <a:solidFill>
            <a:srgbClr val="FFFFFF"/>
          </a:solidFill>
          <a:latin typeface="Arial Bold"/>
          <a:ea typeface="Arial Bold"/>
          <a:cs typeface="Arial Bold"/>
          <a:sym typeface="Arial Bold"/>
        </a:defRPr>
      </a:lvl3pPr>
      <a:lvl4pPr defTabSz="457200">
        <a:defRPr sz="3600">
          <a:solidFill>
            <a:srgbClr val="FFFFFF"/>
          </a:solidFill>
          <a:latin typeface="Arial Bold"/>
          <a:ea typeface="Arial Bold"/>
          <a:cs typeface="Arial Bold"/>
          <a:sym typeface="Arial Bold"/>
        </a:defRPr>
      </a:lvl4pPr>
      <a:lvl5pPr defTabSz="457200">
        <a:defRPr sz="3600">
          <a:solidFill>
            <a:srgbClr val="FFFFFF"/>
          </a:solidFill>
          <a:latin typeface="Arial Bold"/>
          <a:ea typeface="Arial Bold"/>
          <a:cs typeface="Arial Bold"/>
          <a:sym typeface="Arial Bold"/>
        </a:defRPr>
      </a:lvl5pPr>
      <a:lvl6pPr defTabSz="457200">
        <a:defRPr sz="3600">
          <a:solidFill>
            <a:srgbClr val="FFFFFF"/>
          </a:solidFill>
          <a:latin typeface="Arial Bold"/>
          <a:ea typeface="Arial Bold"/>
          <a:cs typeface="Arial Bold"/>
          <a:sym typeface="Arial Bold"/>
        </a:defRPr>
      </a:lvl6pPr>
      <a:lvl7pPr defTabSz="457200">
        <a:defRPr sz="3600">
          <a:solidFill>
            <a:srgbClr val="FFFFFF"/>
          </a:solidFill>
          <a:latin typeface="Arial Bold"/>
          <a:ea typeface="Arial Bold"/>
          <a:cs typeface="Arial Bold"/>
          <a:sym typeface="Arial Bold"/>
        </a:defRPr>
      </a:lvl7pPr>
      <a:lvl8pPr defTabSz="457200">
        <a:defRPr sz="3600">
          <a:solidFill>
            <a:srgbClr val="FFFFFF"/>
          </a:solidFill>
          <a:latin typeface="Arial Bold"/>
          <a:ea typeface="Arial Bold"/>
          <a:cs typeface="Arial Bold"/>
          <a:sym typeface="Arial Bold"/>
        </a:defRPr>
      </a:lvl8pPr>
      <a:lvl9pPr defTabSz="457200">
        <a:defRPr sz="3600">
          <a:solidFill>
            <a:srgbClr val="FFFFFF"/>
          </a:solidFill>
          <a:latin typeface="Arial Bold"/>
          <a:ea typeface="Arial Bold"/>
          <a:cs typeface="Arial Bold"/>
          <a:sym typeface="Arial Bold"/>
        </a:defRPr>
      </a:lvl9pPr>
    </p:titleStyle>
    <p:bodyStyle>
      <a:lvl1pPr marL="369276" indent="-369276" defTabSz="457200">
        <a:spcBef>
          <a:spcPts val="600"/>
        </a:spcBef>
        <a:buSzPct val="100000"/>
        <a:buFont typeface="Arial"/>
        <a:buChar char="•"/>
        <a:defRPr sz="2800">
          <a:latin typeface="Arial"/>
          <a:ea typeface="Arial"/>
          <a:cs typeface="Arial"/>
          <a:sym typeface="Arial"/>
        </a:defRPr>
      </a:lvl1pPr>
      <a:lvl2pPr marL="857250" indent="-400050" defTabSz="457200">
        <a:spcBef>
          <a:spcPts val="600"/>
        </a:spcBef>
        <a:buSzPct val="100000"/>
        <a:buFont typeface="Arial"/>
        <a:buChar char="–"/>
        <a:defRPr sz="2800">
          <a:latin typeface="Arial"/>
          <a:ea typeface="Arial"/>
          <a:cs typeface="Arial"/>
          <a:sym typeface="Arial"/>
        </a:defRPr>
      </a:lvl2pPr>
      <a:lvl3pPr marL="1270000" indent="-355600" defTabSz="457200">
        <a:spcBef>
          <a:spcPts val="600"/>
        </a:spcBef>
        <a:buSzPct val="100000"/>
        <a:buFont typeface="Arial"/>
        <a:buChar char="•"/>
        <a:defRPr sz="2800">
          <a:latin typeface="Arial"/>
          <a:ea typeface="Arial"/>
          <a:cs typeface="Arial"/>
          <a:sym typeface="Arial"/>
        </a:defRPr>
      </a:lvl3pPr>
      <a:lvl4pPr marL="1727200" indent="-355600" defTabSz="457200">
        <a:spcBef>
          <a:spcPts val="600"/>
        </a:spcBef>
        <a:buSzPct val="100000"/>
        <a:buFont typeface="Arial"/>
        <a:buChar char="–"/>
        <a:defRPr sz="2800">
          <a:latin typeface="Arial"/>
          <a:ea typeface="Arial"/>
          <a:cs typeface="Arial"/>
          <a:sym typeface="Arial"/>
        </a:defRPr>
      </a:lvl4pPr>
      <a:lvl5pPr marL="2184400" indent="-355600" defTabSz="457200">
        <a:spcBef>
          <a:spcPts val="600"/>
        </a:spcBef>
        <a:buSzPct val="100000"/>
        <a:buFont typeface="Arial"/>
        <a:buChar char="»"/>
        <a:defRPr sz="2800">
          <a:latin typeface="Arial"/>
          <a:ea typeface="Arial"/>
          <a:cs typeface="Arial"/>
          <a:sym typeface="Arial"/>
        </a:defRPr>
      </a:lvl5pPr>
      <a:lvl6pPr marL="2606038" indent="-320038" defTabSz="457200">
        <a:spcBef>
          <a:spcPts val="600"/>
        </a:spcBef>
        <a:buSzPct val="100000"/>
        <a:buFont typeface="Arial"/>
        <a:buChar char="•"/>
        <a:defRPr sz="2800">
          <a:latin typeface="Arial"/>
          <a:ea typeface="Arial"/>
          <a:cs typeface="Arial"/>
          <a:sym typeface="Arial"/>
        </a:defRPr>
      </a:lvl6pPr>
      <a:lvl7pPr marL="3063238" indent="-320038" defTabSz="457200">
        <a:spcBef>
          <a:spcPts val="600"/>
        </a:spcBef>
        <a:buSzPct val="100000"/>
        <a:buFont typeface="Arial"/>
        <a:buChar char="•"/>
        <a:defRPr sz="2800">
          <a:latin typeface="Arial"/>
          <a:ea typeface="Arial"/>
          <a:cs typeface="Arial"/>
          <a:sym typeface="Arial"/>
        </a:defRPr>
      </a:lvl7pPr>
      <a:lvl8pPr marL="3520440" indent="-320038" defTabSz="457200">
        <a:spcBef>
          <a:spcPts val="600"/>
        </a:spcBef>
        <a:buSzPct val="100000"/>
        <a:buFont typeface="Arial"/>
        <a:buChar char="•"/>
        <a:defRPr sz="2800">
          <a:latin typeface="Arial"/>
          <a:ea typeface="Arial"/>
          <a:cs typeface="Arial"/>
          <a:sym typeface="Arial"/>
        </a:defRPr>
      </a:lvl8pPr>
      <a:lvl9pPr marL="3977640" indent="-320040" defTabSz="457200">
        <a:spcBef>
          <a:spcPts val="600"/>
        </a:spcBef>
        <a:buSzPct val="100000"/>
        <a:buFont typeface="Arial"/>
        <a:buChar char="•"/>
        <a:defRPr sz="2800">
          <a:latin typeface="Arial"/>
          <a:ea typeface="Arial"/>
          <a:cs typeface="Arial"/>
          <a:sym typeface="Arial"/>
        </a:defRPr>
      </a:lvl9pPr>
    </p:bodyStyle>
    <p:otherStyle>
      <a:lvl1pPr algn="r" defTabSz="457200">
        <a:defRPr sz="1400">
          <a:solidFill>
            <a:schemeClr val="tx1"/>
          </a:solidFill>
          <a:latin typeface="+mn-lt"/>
          <a:ea typeface="+mn-ea"/>
          <a:cs typeface="+mn-cs"/>
          <a:sym typeface="Arial"/>
        </a:defRPr>
      </a:lvl1pPr>
      <a:lvl2pPr algn="r" defTabSz="457200">
        <a:defRPr sz="1400">
          <a:solidFill>
            <a:schemeClr val="tx1"/>
          </a:solidFill>
          <a:latin typeface="+mn-lt"/>
          <a:ea typeface="+mn-ea"/>
          <a:cs typeface="+mn-cs"/>
          <a:sym typeface="Arial"/>
        </a:defRPr>
      </a:lvl2pPr>
      <a:lvl3pPr algn="r" defTabSz="457200">
        <a:defRPr sz="1400">
          <a:solidFill>
            <a:schemeClr val="tx1"/>
          </a:solidFill>
          <a:latin typeface="+mn-lt"/>
          <a:ea typeface="+mn-ea"/>
          <a:cs typeface="+mn-cs"/>
          <a:sym typeface="Arial"/>
        </a:defRPr>
      </a:lvl3pPr>
      <a:lvl4pPr algn="r" defTabSz="457200">
        <a:defRPr sz="1400">
          <a:solidFill>
            <a:schemeClr val="tx1"/>
          </a:solidFill>
          <a:latin typeface="+mn-lt"/>
          <a:ea typeface="+mn-ea"/>
          <a:cs typeface="+mn-cs"/>
          <a:sym typeface="Arial"/>
        </a:defRPr>
      </a:lvl4pPr>
      <a:lvl5pPr algn="r" defTabSz="457200">
        <a:defRPr sz="1400">
          <a:solidFill>
            <a:schemeClr val="tx1"/>
          </a:solidFill>
          <a:latin typeface="+mn-lt"/>
          <a:ea typeface="+mn-ea"/>
          <a:cs typeface="+mn-cs"/>
          <a:sym typeface="Arial"/>
        </a:defRPr>
      </a:lvl5pPr>
      <a:lvl6pPr algn="r" defTabSz="457200">
        <a:defRPr sz="1400">
          <a:solidFill>
            <a:schemeClr val="tx1"/>
          </a:solidFill>
          <a:latin typeface="+mn-lt"/>
          <a:ea typeface="+mn-ea"/>
          <a:cs typeface="+mn-cs"/>
          <a:sym typeface="Arial"/>
        </a:defRPr>
      </a:lvl6pPr>
      <a:lvl7pPr algn="r" defTabSz="457200">
        <a:defRPr sz="1400">
          <a:solidFill>
            <a:schemeClr val="tx1"/>
          </a:solidFill>
          <a:latin typeface="+mn-lt"/>
          <a:ea typeface="+mn-ea"/>
          <a:cs typeface="+mn-cs"/>
          <a:sym typeface="Arial"/>
        </a:defRPr>
      </a:lvl7pPr>
      <a:lvl8pPr algn="r" defTabSz="457200">
        <a:defRPr sz="1400">
          <a:solidFill>
            <a:schemeClr val="tx1"/>
          </a:solidFill>
          <a:latin typeface="+mn-lt"/>
          <a:ea typeface="+mn-ea"/>
          <a:cs typeface="+mn-cs"/>
          <a:sym typeface="Arial"/>
        </a:defRPr>
      </a:lvl8pPr>
      <a:lvl9pPr algn="r" defTabSz="457200">
        <a:defRPr sz="1400">
          <a:solidFill>
            <a:schemeClr val="tx1"/>
          </a:solid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jpe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jpeg"/><Relationship Id="rId17" Type="http://schemas.openxmlformats.org/officeDocument/2006/relationships/image" Target="../media/image45.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10" Type="http://schemas.openxmlformats.org/officeDocument/2006/relationships/image" Target="../media/image38.png"/><Relationship Id="rId19" Type="http://schemas.openxmlformats.org/officeDocument/2006/relationships/image" Target="../media/image47.jpe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comments" Target="../comments/comment1.xml"/><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22.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jpeg"/><Relationship Id="rId18" Type="http://schemas.openxmlformats.org/officeDocument/2006/relationships/image" Target="../media/image93.png"/><Relationship Id="rId3" Type="http://schemas.openxmlformats.org/officeDocument/2006/relationships/image" Target="../media/image78.png"/><Relationship Id="rId21" Type="http://schemas.openxmlformats.org/officeDocument/2006/relationships/image" Target="../media/image96.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chart" Target="../charts/chart4.xml"/><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23" Type="http://schemas.openxmlformats.org/officeDocument/2006/relationships/image" Target="../media/image98.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79.jpe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7.png"/></Relationships>
</file>

<file path=ppt/slides/_rels/slide31.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16.png"/><Relationship Id="rId26" Type="http://schemas.openxmlformats.org/officeDocument/2006/relationships/image" Target="../media/image124.png"/><Relationship Id="rId3" Type="http://schemas.openxmlformats.org/officeDocument/2006/relationships/chart" Target="../charts/chart5.xml"/><Relationship Id="rId21" Type="http://schemas.openxmlformats.org/officeDocument/2006/relationships/image" Target="../media/image119.png"/><Relationship Id="rId7" Type="http://schemas.openxmlformats.org/officeDocument/2006/relationships/image" Target="../media/image105.jpeg"/><Relationship Id="rId12" Type="http://schemas.openxmlformats.org/officeDocument/2006/relationships/image" Target="../media/image110.png"/><Relationship Id="rId17" Type="http://schemas.openxmlformats.org/officeDocument/2006/relationships/image" Target="../media/image115.png"/><Relationship Id="rId25" Type="http://schemas.openxmlformats.org/officeDocument/2006/relationships/image" Target="../media/image123.png"/><Relationship Id="rId2" Type="http://schemas.openxmlformats.org/officeDocument/2006/relationships/notesSlide" Target="../notesSlides/notesSlide2.xml"/><Relationship Id="rId16" Type="http://schemas.openxmlformats.org/officeDocument/2006/relationships/image" Target="../media/image114.png"/><Relationship Id="rId20"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24" Type="http://schemas.openxmlformats.org/officeDocument/2006/relationships/image" Target="../media/image122.png"/><Relationship Id="rId5" Type="http://schemas.openxmlformats.org/officeDocument/2006/relationships/image" Target="../media/image103.jpeg"/><Relationship Id="rId15" Type="http://schemas.openxmlformats.org/officeDocument/2006/relationships/image" Target="../media/image113.png"/><Relationship Id="rId23" Type="http://schemas.openxmlformats.org/officeDocument/2006/relationships/image" Target="../media/image121.png"/><Relationship Id="rId10" Type="http://schemas.openxmlformats.org/officeDocument/2006/relationships/image" Target="../media/image108.png"/><Relationship Id="rId19" Type="http://schemas.openxmlformats.org/officeDocument/2006/relationships/image" Target="../media/image117.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 Id="rId22" Type="http://schemas.openxmlformats.org/officeDocument/2006/relationships/image" Target="../media/image1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20"/>
          <p:cNvSpPr>
            <a:spLocks noGrp="1"/>
          </p:cNvSpPr>
          <p:nvPr>
            <p:ph type="title"/>
          </p:nvPr>
        </p:nvSpPr>
        <p:spPr>
          <a:xfrm>
            <a:off x="1506491" y="2150191"/>
            <a:ext cx="8143347" cy="3774957"/>
          </a:xfrm>
          <a:prstGeom prst="rect">
            <a:avLst/>
          </a:prstGeom>
        </p:spPr>
        <p:txBody>
          <a:bodyPr lIns="0" tIns="0" rIns="0" bIns="0">
            <a:normAutofit/>
          </a:bodyPr>
          <a:lstStyle/>
          <a:p>
            <a:pPr lvl="0" algn="ctr">
              <a:defRPr sz="1800">
                <a:solidFill>
                  <a:srgbClr val="000000"/>
                </a:solidFill>
              </a:defRPr>
            </a:pPr>
            <a:r>
              <a:rPr lang="lv-LV" sz="4400" b="1" dirty="0">
                <a:solidFill>
                  <a:schemeClr val="bg1"/>
                </a:solidFill>
              </a:rPr>
              <a:t>Transporta nodokļi</a:t>
            </a:r>
            <a:endParaRPr sz="4400" b="1" dirty="0">
              <a:solidFill>
                <a:schemeClr val="bg1"/>
              </a:solidFill>
            </a:endParaRPr>
          </a:p>
        </p:txBody>
      </p:sp>
      <p:sp>
        <p:nvSpPr>
          <p:cNvPr id="21" name="Shape 21"/>
          <p:cNvSpPr>
            <a:spLocks noGrp="1"/>
          </p:cNvSpPr>
          <p:nvPr>
            <p:ph type="body" idx="1"/>
          </p:nvPr>
        </p:nvSpPr>
        <p:spPr>
          <a:xfrm>
            <a:off x="1520510" y="5942729"/>
            <a:ext cx="7178796" cy="1163712"/>
          </a:xfrm>
          <a:prstGeom prst="rect">
            <a:avLst/>
          </a:prstGeom>
        </p:spPr>
        <p:txBody>
          <a:bodyPr/>
          <a:lstStyle/>
          <a:p>
            <a:pPr lvl="0">
              <a:lnSpc>
                <a:spcPct val="120000"/>
              </a:lnSpc>
              <a:spcBef>
                <a:spcPts val="0"/>
              </a:spcBef>
              <a:defRPr>
                <a:solidFill>
                  <a:srgbClr val="000000"/>
                </a:solidFill>
              </a:defRPr>
            </a:pPr>
            <a:r>
              <a:rPr lang="lv-LV" dirty="0">
                <a:solidFill>
                  <a:srgbClr val="FFFFFF"/>
                </a:solidFill>
              </a:rPr>
              <a:t>Krišs </a:t>
            </a:r>
            <a:r>
              <a:rPr lang="lv-LV" dirty="0" err="1">
                <a:solidFill>
                  <a:srgbClr val="FFFFFF"/>
                </a:solidFill>
              </a:rPr>
              <a:t>Lipšāns</a:t>
            </a:r>
            <a:endParaRPr lang="lv-LV" dirty="0">
              <a:solidFill>
                <a:srgbClr val="FFFFFF"/>
              </a:solidFill>
            </a:endParaRPr>
          </a:p>
          <a:p>
            <a:pPr lvl="0">
              <a:lnSpc>
                <a:spcPct val="120000"/>
              </a:lnSpc>
              <a:spcBef>
                <a:spcPts val="0"/>
              </a:spcBef>
              <a:defRPr>
                <a:solidFill>
                  <a:srgbClr val="000000"/>
                </a:solidFill>
              </a:defRPr>
            </a:pPr>
            <a:r>
              <a:rPr lang="lv-LV" dirty="0">
                <a:solidFill>
                  <a:srgbClr val="FFFFFF"/>
                </a:solidFill>
              </a:rPr>
              <a:t>Rīga, 02.03.2023.</a:t>
            </a:r>
            <a:endParaRPr dirty="0">
              <a:solidFill>
                <a:srgbClr val="FFFFFF"/>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p:cNvSpPr>
          <p:nvPr>
            <p:ph type="title"/>
          </p:nvPr>
        </p:nvSpPr>
        <p:spPr>
          <a:xfrm>
            <a:off x="474928" y="499454"/>
            <a:ext cx="7458831" cy="790771"/>
          </a:xfrm>
          <a:prstGeom prst="rect">
            <a:avLst/>
          </a:prstGeom>
          <a:ln w="12700">
            <a:miter lim="400000"/>
          </a:ln>
        </p:spPr>
        <p:txBody>
          <a:bodyPr lIns="40150" tIns="40150" rIns="40150" bIns="40150" anchor="ctr">
            <a:normAutofit fontScale="90000"/>
          </a:bodyPr>
          <a:lstStyle>
            <a:lvl1pPr>
              <a:lnSpc>
                <a:spcPct val="120000"/>
              </a:lnSpc>
            </a:lvl1pPr>
          </a:lstStyle>
          <a:p>
            <a:r>
              <a:rPr lang="lv-LV" dirty="0"/>
              <a:t>Kādas pārmaiņas </a:t>
            </a:r>
            <a:r>
              <a:rPr lang="lv-LV" b="1" dirty="0">
                <a:solidFill>
                  <a:srgbClr val="FF0000"/>
                </a:solidFill>
                <a:effectLst>
                  <a:outerShdw blurRad="38100" dist="38100" dir="2700000" algn="tl">
                    <a:srgbClr val="000000">
                      <a:alpha val="43137"/>
                    </a:srgbClr>
                  </a:outerShdw>
                </a:effectLst>
              </a:rPr>
              <a:t>Latvijas transporta nākotnē</a:t>
            </a:r>
            <a:r>
              <a:rPr lang="lv-LV" dirty="0"/>
              <a:t>?</a:t>
            </a:r>
            <a:endParaRPr dirty="0"/>
          </a:p>
        </p:txBody>
      </p:sp>
      <p:sp>
        <p:nvSpPr>
          <p:cNvPr id="25" name="Shape 25"/>
          <p:cNvSpPr>
            <a:spLocks noGrp="1"/>
          </p:cNvSpPr>
          <p:nvPr>
            <p:ph type="sldNum" sz="quarter" idx="2"/>
          </p:nvPr>
        </p:nvSpPr>
        <p:spPr>
          <a:xfrm>
            <a:off x="8890742" y="6405125"/>
            <a:ext cx="565773" cy="237352"/>
          </a:xfrm>
          <a:prstGeom prst="rect">
            <a:avLst/>
          </a:prstGeom>
          <a:extLst>
            <a:ext uri="{C572A759-6A51-4108-AA02-DFA0A04FC94B}">
              <ma14:wrappingTextBoxFlag xmlns="" xmlns:ma14="http://schemas.microsoft.com/office/mac/drawingml/2011/main" val="1"/>
            </a:ext>
          </a:extLst>
        </p:spPr>
        <p:txBody>
          <a:bodyPr lIns="0" tIns="0" rIns="0" bIns="0" anchor="ctr">
            <a:normAutofit fontScale="92500" lnSpcReduction="10000"/>
          </a:bodyPr>
          <a:lstStyle>
            <a:lvl1pPr defTabSz="356517">
              <a:defRPr sz="1034"/>
            </a:lvl1pPr>
          </a:lstStyle>
          <a:p>
            <a:pPr lvl="0">
              <a:defRPr sz="1800"/>
            </a:pPr>
            <a:fld id="{86CB4B4D-7CA3-9044-876B-883B54F8677D}" type="slidenum">
              <a:rPr/>
              <a:t>10</a:t>
            </a:fld>
            <a:endParaRPr/>
          </a:p>
        </p:txBody>
      </p:sp>
      <p:sp>
        <p:nvSpPr>
          <p:cNvPr id="7" name="Shape 25">
            <a:extLst>
              <a:ext uri="{FF2B5EF4-FFF2-40B4-BE49-F238E27FC236}">
                <a16:creationId xmlns:a16="http://schemas.microsoft.com/office/drawing/2014/main" id="{D4C68B62-186D-44DF-A931-891CF8C57DB1}"/>
              </a:ext>
            </a:extLst>
          </p:cNvPr>
          <p:cNvSpPr txBox="1">
            <a:spLocks/>
          </p:cNvSpPr>
          <p:nvPr/>
        </p:nvSpPr>
        <p:spPr>
          <a:xfrm>
            <a:off x="8890742" y="6405125"/>
            <a:ext cx="565773" cy="2373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r" defTabSz="448055">
              <a:defRPr sz="1300">
                <a:latin typeface="Arial"/>
                <a:ea typeface="Arial"/>
                <a:cs typeface="Arial"/>
                <a:sym typeface="Arial"/>
              </a:defRPr>
            </a:lvl1pPr>
            <a:lvl2pPr defTabSz="457200">
              <a:defRPr>
                <a:latin typeface="+mj-lt"/>
                <a:ea typeface="+mj-ea"/>
                <a:cs typeface="+mj-cs"/>
                <a:sym typeface="Helvetica"/>
              </a:defRPr>
            </a:lvl2pPr>
            <a:lvl3pPr defTabSz="457200">
              <a:defRPr>
                <a:latin typeface="+mj-lt"/>
                <a:ea typeface="+mj-ea"/>
                <a:cs typeface="+mj-cs"/>
                <a:sym typeface="Helvetica"/>
              </a:defRPr>
            </a:lvl3pPr>
            <a:lvl4pPr defTabSz="457200">
              <a:defRPr>
                <a:latin typeface="+mj-lt"/>
                <a:ea typeface="+mj-ea"/>
                <a:cs typeface="+mj-cs"/>
                <a:sym typeface="Helvetica"/>
              </a:defRPr>
            </a:lvl4pPr>
            <a:lvl5pPr defTabSz="457200">
              <a:defRPr>
                <a:latin typeface="+mj-lt"/>
                <a:ea typeface="+mj-ea"/>
                <a:cs typeface="+mj-cs"/>
                <a:sym typeface="Helvetica"/>
              </a:defRPr>
            </a:lvl5pPr>
            <a:lvl6pPr defTabSz="457200">
              <a:defRPr>
                <a:latin typeface="+mj-lt"/>
                <a:ea typeface="+mj-ea"/>
                <a:cs typeface="+mj-cs"/>
                <a:sym typeface="Helvetica"/>
              </a:defRPr>
            </a:lvl6pPr>
            <a:lvl7pPr defTabSz="457200">
              <a:defRPr>
                <a:latin typeface="+mj-lt"/>
                <a:ea typeface="+mj-ea"/>
                <a:cs typeface="+mj-cs"/>
                <a:sym typeface="Helvetica"/>
              </a:defRPr>
            </a:lvl7pPr>
            <a:lvl8pPr defTabSz="457200">
              <a:defRPr>
                <a:latin typeface="+mj-lt"/>
                <a:ea typeface="+mj-ea"/>
                <a:cs typeface="+mj-cs"/>
                <a:sym typeface="Helvetica"/>
              </a:defRPr>
            </a:lvl8pPr>
            <a:lvl9pPr defTabSz="457200">
              <a:defRPr>
                <a:latin typeface="+mj-lt"/>
                <a:ea typeface="+mj-ea"/>
                <a:cs typeface="+mj-cs"/>
                <a:sym typeface="Helvetica"/>
              </a:defRPr>
            </a:lvl9pPr>
          </a:lstStyle>
          <a:p>
            <a:pPr>
              <a:defRPr sz="1800"/>
            </a:pPr>
            <a:fld id="{86CB4B4D-7CA3-9044-876B-883B54F8677D}" type="slidenum">
              <a:rPr lang="lv-LV" sz="955"/>
              <a:pPr>
                <a:defRPr sz="1800"/>
              </a:pPr>
              <a:t>10</a:t>
            </a:fld>
            <a:endParaRPr lang="lv-LV" sz="955" dirty="0"/>
          </a:p>
        </p:txBody>
      </p:sp>
      <p:sp>
        <p:nvSpPr>
          <p:cNvPr id="4" name="TextBox 3">
            <a:extLst>
              <a:ext uri="{FF2B5EF4-FFF2-40B4-BE49-F238E27FC236}">
                <a16:creationId xmlns:a16="http://schemas.microsoft.com/office/drawing/2014/main" id="{04A3A97C-5BBC-4E2C-8F56-030C0ED26AF3}"/>
              </a:ext>
            </a:extLst>
          </p:cNvPr>
          <p:cNvSpPr txBox="1"/>
          <p:nvPr/>
        </p:nvSpPr>
        <p:spPr>
          <a:xfrm>
            <a:off x="474928" y="2153463"/>
            <a:ext cx="4220220" cy="478391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0150" tIns="40150" rIns="40150" bIns="40150" numCol="1" spcCol="38100" rtlCol="0" anchor="t">
            <a:spAutoFit/>
          </a:bodyPr>
          <a:lstStyle/>
          <a:p>
            <a:pPr algn="l" defTabSz="363794" rtl="0" latinLnBrk="1" hangingPunct="0"/>
            <a:r>
              <a:rPr lang="lv-LV" sz="1910" b="1" dirty="0">
                <a:solidFill>
                  <a:srgbClr val="000000"/>
                </a:solidFill>
              </a:rPr>
              <a:t>Kādas globālas pārmaiņas būs Latvijas   transporta sektorā:</a:t>
            </a:r>
          </a:p>
          <a:p>
            <a:pPr marL="227371" indent="-227371" algn="l" defTabSz="363794" rtl="0" latinLnBrk="1" hangingPunct="0">
              <a:buFont typeface="Arial" panose="020B0604020202020204" pitchFamily="34" charset="0"/>
              <a:buChar char="•"/>
            </a:pPr>
            <a:r>
              <a:rPr lang="lv-LV" sz="1910" dirty="0">
                <a:solidFill>
                  <a:srgbClr val="000000"/>
                </a:solidFill>
              </a:rPr>
              <a:t>Cilvēki strauji </a:t>
            </a:r>
            <a:r>
              <a:rPr lang="lv-LV" sz="1910" b="1" dirty="0">
                <a:solidFill>
                  <a:srgbClr val="FF0000"/>
                </a:solidFill>
              </a:rPr>
              <a:t>mainīs paradumus no</a:t>
            </a:r>
            <a:r>
              <a:rPr lang="lv-LV" sz="1910" dirty="0">
                <a:solidFill>
                  <a:srgbClr val="000000"/>
                </a:solidFill>
              </a:rPr>
              <a:t> emocijām uz racionālo izvēli</a:t>
            </a:r>
            <a:endParaRPr lang="lv-LV" sz="1910" b="1" dirty="0">
              <a:solidFill>
                <a:srgbClr val="FF0000"/>
              </a:solidFill>
              <a:effectLst>
                <a:outerShdw blurRad="38100" dist="38100" dir="2700000" algn="tl">
                  <a:srgbClr val="000000">
                    <a:alpha val="43137"/>
                  </a:srgbClr>
                </a:outerShdw>
              </a:effectLst>
            </a:endParaRPr>
          </a:p>
          <a:p>
            <a:pPr marL="227371" indent="-227371" algn="l" defTabSz="363794" rtl="0" latinLnBrk="1" hangingPunct="0">
              <a:buFont typeface="Arial" panose="020B0604020202020204" pitchFamily="34" charset="0"/>
              <a:buChar char="•"/>
            </a:pPr>
            <a:r>
              <a:rPr lang="lv-LV" sz="1910" b="1" dirty="0">
                <a:solidFill>
                  <a:srgbClr val="FF0000"/>
                </a:solidFill>
              </a:rPr>
              <a:t>Apvidus segments </a:t>
            </a:r>
            <a:r>
              <a:rPr lang="lv-LV" sz="1910" dirty="0">
                <a:solidFill>
                  <a:srgbClr val="000000"/>
                </a:solidFill>
              </a:rPr>
              <a:t>samazināsies</a:t>
            </a:r>
          </a:p>
          <a:p>
            <a:pPr marL="227371" indent="-227371" algn="l" defTabSz="363794" rtl="0" latinLnBrk="1" hangingPunct="0">
              <a:buFont typeface="Arial" panose="020B0604020202020204" pitchFamily="34" charset="0"/>
              <a:buChar char="•"/>
            </a:pPr>
            <a:r>
              <a:rPr lang="lv-LV" sz="1910" b="1" dirty="0">
                <a:solidFill>
                  <a:srgbClr val="FF0000"/>
                </a:solidFill>
              </a:rPr>
              <a:t>Auto koplietošana </a:t>
            </a:r>
            <a:r>
              <a:rPr lang="lv-LV" sz="1910" b="1" dirty="0">
                <a:solidFill>
                  <a:schemeClr val="tx1"/>
                </a:solidFill>
              </a:rPr>
              <a:t>ievērojami palielināsies</a:t>
            </a:r>
            <a:endParaRPr lang="lv-LV" sz="1910" dirty="0">
              <a:solidFill>
                <a:schemeClr val="tx1"/>
              </a:solidFill>
            </a:endParaRPr>
          </a:p>
          <a:p>
            <a:pPr marL="227371" indent="-227371" algn="l" defTabSz="363794" rtl="0" latinLnBrk="1" hangingPunct="0">
              <a:buFont typeface="Arial" panose="020B0604020202020204" pitchFamily="34" charset="0"/>
              <a:buChar char="•"/>
            </a:pPr>
            <a:r>
              <a:rPr lang="lv-LV" sz="1910" dirty="0">
                <a:solidFill>
                  <a:srgbClr val="000000"/>
                </a:solidFill>
              </a:rPr>
              <a:t>Rīgā </a:t>
            </a:r>
            <a:r>
              <a:rPr lang="lv-LV" sz="1910" b="1" dirty="0">
                <a:solidFill>
                  <a:srgbClr val="FF0000"/>
                </a:solidFill>
                <a:effectLst>
                  <a:outerShdw blurRad="38100" dist="38100" dir="2700000" algn="tl">
                    <a:srgbClr val="000000">
                      <a:alpha val="43137"/>
                    </a:srgbClr>
                  </a:outerShdw>
                </a:effectLst>
              </a:rPr>
              <a:t>ZEZ 2027</a:t>
            </a:r>
          </a:p>
          <a:p>
            <a:pPr marL="227371" indent="-227371" algn="l" defTabSz="363794" rtl="0" latinLnBrk="1" hangingPunct="0">
              <a:buFont typeface="Arial" panose="020B0604020202020204" pitchFamily="34" charset="0"/>
              <a:buChar char="•"/>
            </a:pPr>
            <a:r>
              <a:rPr lang="lv-LV" sz="1910" b="1" dirty="0">
                <a:solidFill>
                  <a:srgbClr val="FF0000"/>
                </a:solidFill>
              </a:rPr>
              <a:t>Servisa sektorā </a:t>
            </a:r>
            <a:r>
              <a:rPr lang="lv-LV" sz="1910" dirty="0">
                <a:solidFill>
                  <a:srgbClr val="000000"/>
                </a:solidFill>
              </a:rPr>
              <a:t>būs milzu pārmaiņas</a:t>
            </a:r>
          </a:p>
          <a:p>
            <a:pPr marL="227371" indent="-227371" algn="l" defTabSz="363794" rtl="0" latinLnBrk="1" hangingPunct="0">
              <a:buFont typeface="Arial" panose="020B0604020202020204" pitchFamily="34" charset="0"/>
              <a:buChar char="•"/>
            </a:pPr>
            <a:r>
              <a:rPr lang="lv-LV" sz="1910" b="1" dirty="0">
                <a:solidFill>
                  <a:srgbClr val="000000"/>
                </a:solidFill>
              </a:rPr>
              <a:t>DPF/ AdBlue/ katalizātoru </a:t>
            </a:r>
            <a:r>
              <a:rPr lang="lv-LV" sz="1910" dirty="0">
                <a:solidFill>
                  <a:srgbClr val="000000"/>
                </a:solidFill>
              </a:rPr>
              <a:t>pārbaudes</a:t>
            </a:r>
            <a:endParaRPr lang="lv-LV" sz="1910" dirty="0">
              <a:solidFill>
                <a:srgbClr val="FF0000"/>
              </a:solidFill>
            </a:endParaRPr>
          </a:p>
          <a:p>
            <a:pPr marL="227371" indent="-227371" algn="l" defTabSz="363794" rtl="0" latinLnBrk="1" hangingPunct="0">
              <a:buFont typeface="Arial" panose="020B0604020202020204" pitchFamily="34" charset="0"/>
              <a:buChar char="•"/>
            </a:pPr>
            <a:r>
              <a:rPr lang="lv-LV" sz="1910" b="1" dirty="0">
                <a:solidFill>
                  <a:srgbClr val="FF0000"/>
                </a:solidFill>
              </a:rPr>
              <a:t>Elektrifikācija </a:t>
            </a:r>
            <a:r>
              <a:rPr lang="lv-LV" sz="1910" dirty="0">
                <a:solidFill>
                  <a:schemeClr val="tx1"/>
                </a:solidFill>
              </a:rPr>
              <a:t>strauji augs</a:t>
            </a:r>
          </a:p>
          <a:p>
            <a:pPr marL="227371" indent="-227371" algn="l" defTabSz="363794" rtl="0" latinLnBrk="1" hangingPunct="0">
              <a:buFont typeface="Arial" panose="020B0604020202020204" pitchFamily="34" charset="0"/>
              <a:buChar char="•"/>
            </a:pPr>
            <a:r>
              <a:rPr lang="lv-LV" sz="1910" b="1" dirty="0">
                <a:solidFill>
                  <a:srgbClr val="FF0000"/>
                </a:solidFill>
              </a:rPr>
              <a:t>Mikromobilitāte</a:t>
            </a:r>
          </a:p>
          <a:p>
            <a:pPr marL="227371" indent="-227371" algn="l" defTabSz="363794" rtl="0" latinLnBrk="1" hangingPunct="0">
              <a:buFont typeface="Arial" panose="020B0604020202020204" pitchFamily="34" charset="0"/>
              <a:buChar char="•"/>
            </a:pPr>
            <a:r>
              <a:rPr lang="lv-LV" sz="1910" b="1" dirty="0">
                <a:solidFill>
                  <a:srgbClr val="FF0000"/>
                </a:solidFill>
              </a:rPr>
              <a:t>Auto pakalpojuma īre </a:t>
            </a:r>
            <a:r>
              <a:rPr lang="lv-LV" sz="1910" dirty="0">
                <a:solidFill>
                  <a:schemeClr val="tx1"/>
                </a:solidFill>
              </a:rPr>
              <a:t>bez saistībām</a:t>
            </a:r>
          </a:p>
        </p:txBody>
      </p:sp>
      <p:pic>
        <p:nvPicPr>
          <p:cNvPr id="3" name="Picture 2">
            <a:extLst>
              <a:ext uri="{FF2B5EF4-FFF2-40B4-BE49-F238E27FC236}">
                <a16:creationId xmlns:a16="http://schemas.microsoft.com/office/drawing/2014/main" id="{6D0CAD35-DC2E-B2F5-5479-2D77CA2418A0}"/>
              </a:ext>
            </a:extLst>
          </p:cNvPr>
          <p:cNvPicPr>
            <a:picLocks noChangeAspect="1"/>
          </p:cNvPicPr>
          <p:nvPr/>
        </p:nvPicPr>
        <p:blipFill>
          <a:blip r:embed="rId2"/>
          <a:stretch>
            <a:fillRect/>
          </a:stretch>
        </p:blipFill>
        <p:spPr>
          <a:xfrm>
            <a:off x="6222244" y="2719418"/>
            <a:ext cx="1015539" cy="810915"/>
          </a:xfrm>
          <a:prstGeom prst="rect">
            <a:avLst/>
          </a:prstGeom>
        </p:spPr>
      </p:pic>
      <p:pic>
        <p:nvPicPr>
          <p:cNvPr id="6" name="Picture 5">
            <a:extLst>
              <a:ext uri="{FF2B5EF4-FFF2-40B4-BE49-F238E27FC236}">
                <a16:creationId xmlns:a16="http://schemas.microsoft.com/office/drawing/2014/main" id="{79C690D3-4530-BDEF-07AE-BE9CB70C4831}"/>
              </a:ext>
            </a:extLst>
          </p:cNvPr>
          <p:cNvPicPr>
            <a:picLocks noChangeAspect="1"/>
          </p:cNvPicPr>
          <p:nvPr/>
        </p:nvPicPr>
        <p:blipFill>
          <a:blip r:embed="rId3"/>
          <a:stretch>
            <a:fillRect/>
          </a:stretch>
        </p:blipFill>
        <p:spPr>
          <a:xfrm>
            <a:off x="9001796" y="2749732"/>
            <a:ext cx="909437" cy="780600"/>
          </a:xfrm>
          <a:prstGeom prst="rect">
            <a:avLst/>
          </a:prstGeom>
        </p:spPr>
      </p:pic>
      <p:sp>
        <p:nvSpPr>
          <p:cNvPr id="10" name="Text Placeholder 2">
            <a:extLst>
              <a:ext uri="{FF2B5EF4-FFF2-40B4-BE49-F238E27FC236}">
                <a16:creationId xmlns:a16="http://schemas.microsoft.com/office/drawing/2014/main" id="{7D455C7C-9AEA-F2F9-516E-36650FA050C1}"/>
              </a:ext>
            </a:extLst>
          </p:cNvPr>
          <p:cNvSpPr txBox="1">
            <a:spLocks/>
          </p:cNvSpPr>
          <p:nvPr/>
        </p:nvSpPr>
        <p:spPr>
          <a:xfrm>
            <a:off x="5971201" y="2327305"/>
            <a:ext cx="1517626" cy="3910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64122" indent="-464122" defTabSz="574629">
              <a:spcBef>
                <a:spcPts val="754"/>
              </a:spcBef>
              <a:buSzPct val="100000"/>
              <a:buFont typeface="Arial"/>
              <a:buChar char="•"/>
              <a:defRPr sz="3519">
                <a:latin typeface="Arial"/>
                <a:ea typeface="Arial"/>
                <a:cs typeface="Arial"/>
                <a:sym typeface="Arial"/>
              </a:defRPr>
            </a:lvl1pPr>
            <a:lvl2pPr marL="1077431" indent="-502800" defTabSz="574629">
              <a:spcBef>
                <a:spcPts val="754"/>
              </a:spcBef>
              <a:buSzPct val="100000"/>
              <a:buFont typeface="Arial"/>
              <a:buChar char="–"/>
              <a:defRPr sz="3519">
                <a:latin typeface="Arial"/>
                <a:ea typeface="Arial"/>
                <a:cs typeface="Arial"/>
                <a:sym typeface="Arial"/>
              </a:defRPr>
            </a:lvl2pPr>
            <a:lvl3pPr marL="1596193" indent="-446934" defTabSz="574629">
              <a:spcBef>
                <a:spcPts val="754"/>
              </a:spcBef>
              <a:buSzPct val="100000"/>
              <a:buFont typeface="Arial"/>
              <a:buChar char="•"/>
              <a:defRPr sz="3519">
                <a:latin typeface="Arial"/>
                <a:ea typeface="Arial"/>
                <a:cs typeface="Arial"/>
                <a:sym typeface="Arial"/>
              </a:defRPr>
            </a:lvl3pPr>
            <a:lvl4pPr marL="2170823" indent="-446934" defTabSz="574629">
              <a:spcBef>
                <a:spcPts val="754"/>
              </a:spcBef>
              <a:buSzPct val="100000"/>
              <a:buFont typeface="Arial"/>
              <a:buChar char="–"/>
              <a:defRPr sz="3519">
                <a:latin typeface="Arial"/>
                <a:ea typeface="Arial"/>
                <a:cs typeface="Arial"/>
                <a:sym typeface="Arial"/>
              </a:defRPr>
            </a:lvl4pPr>
            <a:lvl5pPr marL="2745452" indent="-446934" defTabSz="574629">
              <a:spcBef>
                <a:spcPts val="754"/>
              </a:spcBef>
              <a:buSzPct val="100000"/>
              <a:buFont typeface="Arial"/>
              <a:buChar char="»"/>
              <a:defRPr sz="3519">
                <a:latin typeface="Arial"/>
                <a:ea typeface="Arial"/>
                <a:cs typeface="Arial"/>
                <a:sym typeface="Arial"/>
              </a:defRPr>
            </a:lvl5pPr>
            <a:lvl6pPr marL="3275387" indent="-402239" defTabSz="574629">
              <a:spcBef>
                <a:spcPts val="754"/>
              </a:spcBef>
              <a:buSzPct val="100000"/>
              <a:buFont typeface="Arial"/>
              <a:buChar char="•"/>
              <a:defRPr sz="3519">
                <a:latin typeface="Arial"/>
                <a:ea typeface="Arial"/>
                <a:cs typeface="Arial"/>
                <a:sym typeface="Arial"/>
              </a:defRPr>
            </a:lvl6pPr>
            <a:lvl7pPr marL="3850016" indent="-402239" defTabSz="574629">
              <a:spcBef>
                <a:spcPts val="754"/>
              </a:spcBef>
              <a:buSzPct val="100000"/>
              <a:buFont typeface="Arial"/>
              <a:buChar char="•"/>
              <a:defRPr sz="3519">
                <a:latin typeface="Arial"/>
                <a:ea typeface="Arial"/>
                <a:cs typeface="Arial"/>
                <a:sym typeface="Arial"/>
              </a:defRPr>
            </a:lvl7pPr>
            <a:lvl8pPr marL="4424647" indent="-402239" defTabSz="574629">
              <a:spcBef>
                <a:spcPts val="754"/>
              </a:spcBef>
              <a:buSzPct val="100000"/>
              <a:buFont typeface="Arial"/>
              <a:buChar char="•"/>
              <a:defRPr sz="3519">
                <a:latin typeface="Arial"/>
                <a:ea typeface="Arial"/>
                <a:cs typeface="Arial"/>
                <a:sym typeface="Arial"/>
              </a:defRPr>
            </a:lvl8pPr>
            <a:lvl9pPr marL="4999276" indent="-402240" defTabSz="574629">
              <a:spcBef>
                <a:spcPts val="754"/>
              </a:spcBef>
              <a:buSzPct val="100000"/>
              <a:buFont typeface="Arial"/>
              <a:buChar char="•"/>
              <a:defRPr sz="3519">
                <a:latin typeface="Arial"/>
                <a:ea typeface="Arial"/>
                <a:cs typeface="Arial"/>
                <a:sym typeface="Arial"/>
              </a:defRPr>
            </a:lvl9pPr>
          </a:lstStyle>
          <a:p>
            <a:pPr marL="0" indent="0" algn="ctr">
              <a:spcBef>
                <a:spcPts val="477"/>
              </a:spcBef>
              <a:buNone/>
            </a:pPr>
            <a:r>
              <a:rPr lang="lv-LV" sz="1989" b="1" dirty="0">
                <a:solidFill>
                  <a:srgbClr val="FF0000"/>
                </a:solidFill>
                <a:effectLst>
                  <a:outerShdw blurRad="38100" dist="38100" dir="2700000" algn="tl">
                    <a:srgbClr val="000000">
                      <a:alpha val="43137"/>
                    </a:srgbClr>
                  </a:outerShdw>
                </a:effectLst>
              </a:rPr>
              <a:t>Lietoti </a:t>
            </a:r>
            <a:r>
              <a:rPr lang="lv-LV" sz="1989" b="1" dirty="0">
                <a:solidFill>
                  <a:schemeClr val="tx1"/>
                </a:solidFill>
                <a:effectLst>
                  <a:outerShdw blurRad="38100" dist="38100" dir="2700000" algn="tl">
                    <a:srgbClr val="000000">
                      <a:alpha val="43137"/>
                    </a:srgbClr>
                  </a:outerShdw>
                </a:effectLst>
              </a:rPr>
              <a:t>auto</a:t>
            </a:r>
          </a:p>
        </p:txBody>
      </p:sp>
      <p:sp>
        <p:nvSpPr>
          <p:cNvPr id="11" name="Text Placeholder 2">
            <a:extLst>
              <a:ext uri="{FF2B5EF4-FFF2-40B4-BE49-F238E27FC236}">
                <a16:creationId xmlns:a16="http://schemas.microsoft.com/office/drawing/2014/main" id="{1276DE3C-4623-E4C8-0A9A-4540A00C4E45}"/>
              </a:ext>
            </a:extLst>
          </p:cNvPr>
          <p:cNvSpPr txBox="1">
            <a:spLocks/>
          </p:cNvSpPr>
          <p:nvPr/>
        </p:nvSpPr>
        <p:spPr>
          <a:xfrm>
            <a:off x="8697702" y="2335417"/>
            <a:ext cx="1517626" cy="3910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64122" indent="-464122" defTabSz="574629">
              <a:spcBef>
                <a:spcPts val="754"/>
              </a:spcBef>
              <a:buSzPct val="100000"/>
              <a:buFont typeface="Arial"/>
              <a:buChar char="•"/>
              <a:defRPr sz="3519">
                <a:latin typeface="Arial"/>
                <a:ea typeface="Arial"/>
                <a:cs typeface="Arial"/>
                <a:sym typeface="Arial"/>
              </a:defRPr>
            </a:lvl1pPr>
            <a:lvl2pPr marL="1077431" indent="-502800" defTabSz="574629">
              <a:spcBef>
                <a:spcPts val="754"/>
              </a:spcBef>
              <a:buSzPct val="100000"/>
              <a:buFont typeface="Arial"/>
              <a:buChar char="–"/>
              <a:defRPr sz="3519">
                <a:latin typeface="Arial"/>
                <a:ea typeface="Arial"/>
                <a:cs typeface="Arial"/>
                <a:sym typeface="Arial"/>
              </a:defRPr>
            </a:lvl2pPr>
            <a:lvl3pPr marL="1596193" indent="-446934" defTabSz="574629">
              <a:spcBef>
                <a:spcPts val="754"/>
              </a:spcBef>
              <a:buSzPct val="100000"/>
              <a:buFont typeface="Arial"/>
              <a:buChar char="•"/>
              <a:defRPr sz="3519">
                <a:latin typeface="Arial"/>
                <a:ea typeface="Arial"/>
                <a:cs typeface="Arial"/>
                <a:sym typeface="Arial"/>
              </a:defRPr>
            </a:lvl3pPr>
            <a:lvl4pPr marL="2170823" indent="-446934" defTabSz="574629">
              <a:spcBef>
                <a:spcPts val="754"/>
              </a:spcBef>
              <a:buSzPct val="100000"/>
              <a:buFont typeface="Arial"/>
              <a:buChar char="–"/>
              <a:defRPr sz="3519">
                <a:latin typeface="Arial"/>
                <a:ea typeface="Arial"/>
                <a:cs typeface="Arial"/>
                <a:sym typeface="Arial"/>
              </a:defRPr>
            </a:lvl4pPr>
            <a:lvl5pPr marL="2745452" indent="-446934" defTabSz="574629">
              <a:spcBef>
                <a:spcPts val="754"/>
              </a:spcBef>
              <a:buSzPct val="100000"/>
              <a:buFont typeface="Arial"/>
              <a:buChar char="»"/>
              <a:defRPr sz="3519">
                <a:latin typeface="Arial"/>
                <a:ea typeface="Arial"/>
                <a:cs typeface="Arial"/>
                <a:sym typeface="Arial"/>
              </a:defRPr>
            </a:lvl5pPr>
            <a:lvl6pPr marL="3275387" indent="-402239" defTabSz="574629">
              <a:spcBef>
                <a:spcPts val="754"/>
              </a:spcBef>
              <a:buSzPct val="100000"/>
              <a:buFont typeface="Arial"/>
              <a:buChar char="•"/>
              <a:defRPr sz="3519">
                <a:latin typeface="Arial"/>
                <a:ea typeface="Arial"/>
                <a:cs typeface="Arial"/>
                <a:sym typeface="Arial"/>
              </a:defRPr>
            </a:lvl6pPr>
            <a:lvl7pPr marL="3850016" indent="-402239" defTabSz="574629">
              <a:spcBef>
                <a:spcPts val="754"/>
              </a:spcBef>
              <a:buSzPct val="100000"/>
              <a:buFont typeface="Arial"/>
              <a:buChar char="•"/>
              <a:defRPr sz="3519">
                <a:latin typeface="Arial"/>
                <a:ea typeface="Arial"/>
                <a:cs typeface="Arial"/>
                <a:sym typeface="Arial"/>
              </a:defRPr>
            </a:lvl7pPr>
            <a:lvl8pPr marL="4424647" indent="-402239" defTabSz="574629">
              <a:spcBef>
                <a:spcPts val="754"/>
              </a:spcBef>
              <a:buSzPct val="100000"/>
              <a:buFont typeface="Arial"/>
              <a:buChar char="•"/>
              <a:defRPr sz="3519">
                <a:latin typeface="Arial"/>
                <a:ea typeface="Arial"/>
                <a:cs typeface="Arial"/>
                <a:sym typeface="Arial"/>
              </a:defRPr>
            </a:lvl8pPr>
            <a:lvl9pPr marL="4999276" indent="-402240" defTabSz="574629">
              <a:spcBef>
                <a:spcPts val="754"/>
              </a:spcBef>
              <a:buSzPct val="100000"/>
              <a:buFont typeface="Arial"/>
              <a:buChar char="•"/>
              <a:defRPr sz="3519">
                <a:latin typeface="Arial"/>
                <a:ea typeface="Arial"/>
                <a:cs typeface="Arial"/>
                <a:sym typeface="Arial"/>
              </a:defRPr>
            </a:lvl9pPr>
          </a:lstStyle>
          <a:p>
            <a:pPr marL="0" indent="0" algn="ctr">
              <a:spcBef>
                <a:spcPts val="477"/>
              </a:spcBef>
              <a:buNone/>
            </a:pPr>
            <a:r>
              <a:rPr lang="lv-LV" sz="1989" b="1" dirty="0">
                <a:solidFill>
                  <a:srgbClr val="FF0000"/>
                </a:solidFill>
                <a:effectLst>
                  <a:outerShdw blurRad="38100" dist="38100" dir="2700000" algn="tl">
                    <a:srgbClr val="000000">
                      <a:alpha val="43137"/>
                    </a:srgbClr>
                  </a:outerShdw>
                </a:effectLst>
              </a:rPr>
              <a:t>Jauni </a:t>
            </a:r>
            <a:r>
              <a:rPr lang="lv-LV" sz="1989" b="1" dirty="0">
                <a:solidFill>
                  <a:schemeClr val="tx1"/>
                </a:solidFill>
                <a:effectLst>
                  <a:outerShdw blurRad="38100" dist="38100" dir="2700000" algn="tl">
                    <a:srgbClr val="000000">
                      <a:alpha val="43137"/>
                    </a:srgbClr>
                  </a:outerShdw>
                </a:effectLst>
              </a:rPr>
              <a:t>auto</a:t>
            </a:r>
          </a:p>
        </p:txBody>
      </p:sp>
      <p:pic>
        <p:nvPicPr>
          <p:cNvPr id="6145" name="Picture 1" descr="Make &amp; Model">
            <a:extLst>
              <a:ext uri="{FF2B5EF4-FFF2-40B4-BE49-F238E27FC236}">
                <a16:creationId xmlns:a16="http://schemas.microsoft.com/office/drawing/2014/main" id="{9644A990-5F18-1667-2D8B-653B03DBAD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142" b="5615"/>
          <a:stretch/>
        </p:blipFill>
        <p:spPr bwMode="auto">
          <a:xfrm>
            <a:off x="4695148" y="3530333"/>
            <a:ext cx="3160295" cy="197457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Make &amp; Model">
            <a:extLst>
              <a:ext uri="{FF2B5EF4-FFF2-40B4-BE49-F238E27FC236}">
                <a16:creationId xmlns:a16="http://schemas.microsoft.com/office/drawing/2014/main" id="{1C116BEE-4DE8-36B8-4216-95A4881521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142" b="5615"/>
          <a:stretch/>
        </p:blipFill>
        <p:spPr bwMode="auto">
          <a:xfrm>
            <a:off x="7688755" y="3553625"/>
            <a:ext cx="3160295" cy="197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38030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p:cNvSpPr>
          <p:nvPr>
            <p:ph type="sldNum" sz="quarter" idx="2"/>
          </p:nvPr>
        </p:nvSpPr>
        <p:spPr>
          <a:xfrm>
            <a:off x="8890742" y="6405125"/>
            <a:ext cx="565773" cy="237352"/>
          </a:xfrm>
          <a:prstGeom prst="rect">
            <a:avLst/>
          </a:prstGeom>
          <a:extLst>
            <a:ext uri="{C572A759-6A51-4108-AA02-DFA0A04FC94B}">
              <ma14:wrappingTextBoxFlag xmlns="" xmlns:ma14="http://schemas.microsoft.com/office/mac/drawingml/2011/main" val="1"/>
            </a:ext>
          </a:extLst>
        </p:spPr>
        <p:txBody>
          <a:bodyPr lIns="0" tIns="0" rIns="0" bIns="0" anchor="ctr">
            <a:normAutofit fontScale="92500" lnSpcReduction="10000"/>
          </a:bodyPr>
          <a:lstStyle>
            <a:lvl1pPr defTabSz="356517">
              <a:defRPr sz="1034"/>
            </a:lvl1pPr>
          </a:lstStyle>
          <a:p>
            <a:pPr lvl="0">
              <a:defRPr sz="1800"/>
            </a:pPr>
            <a:fld id="{86CB4B4D-7CA3-9044-876B-883B54F8677D}" type="slidenum">
              <a:rPr/>
              <a:t>11</a:t>
            </a:fld>
            <a:endParaRPr/>
          </a:p>
        </p:txBody>
      </p:sp>
      <p:sp>
        <p:nvSpPr>
          <p:cNvPr id="7" name="Shape 25">
            <a:extLst>
              <a:ext uri="{FF2B5EF4-FFF2-40B4-BE49-F238E27FC236}">
                <a16:creationId xmlns:a16="http://schemas.microsoft.com/office/drawing/2014/main" id="{D4C68B62-186D-44DF-A931-891CF8C57DB1}"/>
              </a:ext>
            </a:extLst>
          </p:cNvPr>
          <p:cNvSpPr txBox="1">
            <a:spLocks/>
          </p:cNvSpPr>
          <p:nvPr/>
        </p:nvSpPr>
        <p:spPr>
          <a:xfrm>
            <a:off x="8890742" y="6405125"/>
            <a:ext cx="565773" cy="2373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r" defTabSz="448055">
              <a:defRPr sz="1300">
                <a:latin typeface="Arial"/>
                <a:ea typeface="Arial"/>
                <a:cs typeface="Arial"/>
                <a:sym typeface="Arial"/>
              </a:defRPr>
            </a:lvl1pPr>
            <a:lvl2pPr defTabSz="457200">
              <a:defRPr>
                <a:latin typeface="+mj-lt"/>
                <a:ea typeface="+mj-ea"/>
                <a:cs typeface="+mj-cs"/>
                <a:sym typeface="Helvetica"/>
              </a:defRPr>
            </a:lvl2pPr>
            <a:lvl3pPr defTabSz="457200">
              <a:defRPr>
                <a:latin typeface="+mj-lt"/>
                <a:ea typeface="+mj-ea"/>
                <a:cs typeface="+mj-cs"/>
                <a:sym typeface="Helvetica"/>
              </a:defRPr>
            </a:lvl3pPr>
            <a:lvl4pPr defTabSz="457200">
              <a:defRPr>
                <a:latin typeface="+mj-lt"/>
                <a:ea typeface="+mj-ea"/>
                <a:cs typeface="+mj-cs"/>
                <a:sym typeface="Helvetica"/>
              </a:defRPr>
            </a:lvl4pPr>
            <a:lvl5pPr defTabSz="457200">
              <a:defRPr>
                <a:latin typeface="+mj-lt"/>
                <a:ea typeface="+mj-ea"/>
                <a:cs typeface="+mj-cs"/>
                <a:sym typeface="Helvetica"/>
              </a:defRPr>
            </a:lvl5pPr>
            <a:lvl6pPr defTabSz="457200">
              <a:defRPr>
                <a:latin typeface="+mj-lt"/>
                <a:ea typeface="+mj-ea"/>
                <a:cs typeface="+mj-cs"/>
                <a:sym typeface="Helvetica"/>
              </a:defRPr>
            </a:lvl6pPr>
            <a:lvl7pPr defTabSz="457200">
              <a:defRPr>
                <a:latin typeface="+mj-lt"/>
                <a:ea typeface="+mj-ea"/>
                <a:cs typeface="+mj-cs"/>
                <a:sym typeface="Helvetica"/>
              </a:defRPr>
            </a:lvl7pPr>
            <a:lvl8pPr defTabSz="457200">
              <a:defRPr>
                <a:latin typeface="+mj-lt"/>
                <a:ea typeface="+mj-ea"/>
                <a:cs typeface="+mj-cs"/>
                <a:sym typeface="Helvetica"/>
              </a:defRPr>
            </a:lvl8pPr>
            <a:lvl9pPr defTabSz="457200">
              <a:defRPr>
                <a:latin typeface="+mj-lt"/>
                <a:ea typeface="+mj-ea"/>
                <a:cs typeface="+mj-cs"/>
                <a:sym typeface="Helvetica"/>
              </a:defRPr>
            </a:lvl9pPr>
          </a:lstStyle>
          <a:p>
            <a:pPr>
              <a:defRPr sz="1800"/>
            </a:pPr>
            <a:fld id="{86CB4B4D-7CA3-9044-876B-883B54F8677D}" type="slidenum">
              <a:rPr lang="lv-LV" sz="955"/>
              <a:pPr>
                <a:defRPr sz="1800"/>
              </a:pPr>
              <a:t>11</a:t>
            </a:fld>
            <a:endParaRPr lang="lv-LV" sz="955" dirty="0"/>
          </a:p>
        </p:txBody>
      </p:sp>
      <p:sp>
        <p:nvSpPr>
          <p:cNvPr id="11" name="Shape 28">
            <a:extLst>
              <a:ext uri="{FF2B5EF4-FFF2-40B4-BE49-F238E27FC236}">
                <a16:creationId xmlns:a16="http://schemas.microsoft.com/office/drawing/2014/main" id="{6E2BEB72-5FA6-4B29-9923-D24D84B62DFD}"/>
              </a:ext>
            </a:extLst>
          </p:cNvPr>
          <p:cNvSpPr>
            <a:spLocks noGrp="1"/>
          </p:cNvSpPr>
          <p:nvPr>
            <p:ph type="body" idx="1"/>
          </p:nvPr>
        </p:nvSpPr>
        <p:spPr>
          <a:xfrm>
            <a:off x="1614682" y="2523265"/>
            <a:ext cx="7476737" cy="2777064"/>
          </a:xfrm>
          <a:prstGeom prst="rect">
            <a:avLst/>
          </a:prstGeom>
        </p:spPr>
        <p:txBody>
          <a:bodyPr anchor="t">
            <a:noAutofit/>
          </a:bodyPr>
          <a:lstStyle/>
          <a:p>
            <a:pPr marL="0" indent="0" algn="ctr">
              <a:buSzTx/>
              <a:buNone/>
              <a:defRPr sz="1800"/>
            </a:pPr>
            <a:r>
              <a:rPr lang="lv-LV" sz="5252" b="1" dirty="0">
                <a:latin typeface="Arial" panose="020B0604020202020204" pitchFamily="34" charset="0"/>
                <a:ea typeface="Arial Bold"/>
                <a:cs typeface="Arial" panose="020B0604020202020204" pitchFamily="34" charset="0"/>
                <a:sym typeface="Arial Bold"/>
              </a:rPr>
              <a:t>EK </a:t>
            </a:r>
            <a:r>
              <a:rPr lang="lv-LV" sz="5252" b="1" dirty="0">
                <a:solidFill>
                  <a:srgbClr val="92D050"/>
                </a:solidFill>
                <a:effectLst>
                  <a:outerShdw blurRad="38100" dist="38100" dir="2700000" algn="tl">
                    <a:srgbClr val="000000">
                      <a:alpha val="43137"/>
                    </a:srgbClr>
                  </a:outerShdw>
                </a:effectLst>
                <a:latin typeface="Arial" panose="020B0604020202020204" pitchFamily="34" charset="0"/>
                <a:ea typeface="Arial Bold"/>
                <a:cs typeface="Arial" panose="020B0604020202020204" pitchFamily="34" charset="0"/>
                <a:sym typeface="Arial Bold"/>
              </a:rPr>
              <a:t>EURO-7</a:t>
            </a:r>
            <a:r>
              <a:rPr lang="lv-LV" sz="5252" b="1" dirty="0">
                <a:latin typeface="Arial" panose="020B0604020202020204" pitchFamily="34" charset="0"/>
                <a:ea typeface="Arial Bold"/>
                <a:cs typeface="Arial" panose="020B0604020202020204" pitchFamily="34" charset="0"/>
                <a:sym typeface="Arial Bold"/>
              </a:rPr>
              <a:t> apstiprināja</a:t>
            </a:r>
          </a:p>
          <a:p>
            <a:pPr marL="0" indent="0" algn="ctr">
              <a:buSzTx/>
              <a:buNone/>
              <a:defRPr sz="1800"/>
            </a:pPr>
            <a:r>
              <a:rPr lang="lv-LV" sz="5252" b="1" dirty="0">
                <a:solidFill>
                  <a:srgbClr val="FF0000"/>
                </a:solidFill>
                <a:effectLst>
                  <a:outerShdw blurRad="38100" dist="38100" dir="2700000" algn="tl">
                    <a:srgbClr val="000000">
                      <a:alpha val="43137"/>
                    </a:srgbClr>
                  </a:outerShdw>
                </a:effectLst>
                <a:latin typeface="Arial" panose="020B0604020202020204" pitchFamily="34" charset="0"/>
                <a:ea typeface="Arial Bold"/>
                <a:cs typeface="Arial" panose="020B0604020202020204" pitchFamily="34" charset="0"/>
                <a:sym typeface="Arial Bold"/>
              </a:rPr>
              <a:t>2035 =&gt; ICE liegums</a:t>
            </a:r>
            <a:endParaRPr lang="lv-LV" sz="3501" b="1" dirty="0">
              <a:latin typeface="Arial" panose="020B0604020202020204" pitchFamily="34" charset="0"/>
              <a:ea typeface="Arial Bold"/>
              <a:cs typeface="Arial" panose="020B0604020202020204" pitchFamily="34" charset="0"/>
              <a:sym typeface="Arial Bold"/>
            </a:endParaRPr>
          </a:p>
        </p:txBody>
      </p:sp>
      <p:pic>
        <p:nvPicPr>
          <p:cNvPr id="3" name="Picture 2">
            <a:extLst>
              <a:ext uri="{FF2B5EF4-FFF2-40B4-BE49-F238E27FC236}">
                <a16:creationId xmlns:a16="http://schemas.microsoft.com/office/drawing/2014/main" id="{5907DE56-5DC0-E74F-EB40-BCCE4D4BFB24}"/>
              </a:ext>
            </a:extLst>
          </p:cNvPr>
          <p:cNvPicPr>
            <a:picLocks noChangeAspect="1"/>
          </p:cNvPicPr>
          <p:nvPr/>
        </p:nvPicPr>
        <p:blipFill>
          <a:blip r:embed="rId2"/>
          <a:stretch>
            <a:fillRect/>
          </a:stretch>
        </p:blipFill>
        <p:spPr>
          <a:xfrm>
            <a:off x="4055334" y="4904976"/>
            <a:ext cx="2178861" cy="1890872"/>
          </a:xfrm>
          <a:prstGeom prst="rect">
            <a:avLst/>
          </a:prstGeom>
        </p:spPr>
      </p:pic>
    </p:spTree>
    <p:extLst>
      <p:ext uri="{BB962C8B-B14F-4D97-AF65-F5344CB8AC3E}">
        <p14:creationId xmlns:p14="http://schemas.microsoft.com/office/powerpoint/2010/main" val="207979612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p:cNvSpPr>
          <p:nvPr>
            <p:ph type="title"/>
          </p:nvPr>
        </p:nvSpPr>
        <p:spPr>
          <a:xfrm>
            <a:off x="387679" y="493849"/>
            <a:ext cx="7461471" cy="790771"/>
          </a:xfrm>
          <a:prstGeom prst="rect">
            <a:avLst/>
          </a:prstGeom>
          <a:ln w="12700">
            <a:miter lim="400000"/>
          </a:ln>
        </p:spPr>
        <p:txBody>
          <a:bodyPr lIns="40150" tIns="40150" rIns="40150" bIns="40150" anchor="ctr">
            <a:normAutofit fontScale="90000"/>
          </a:bodyPr>
          <a:lstStyle>
            <a:lvl1pPr>
              <a:lnSpc>
                <a:spcPct val="120000"/>
              </a:lnSpc>
            </a:lvl1pPr>
          </a:lstStyle>
          <a:p>
            <a:r>
              <a:rPr lang="lv-LV" sz="2546" dirty="0"/>
              <a:t>Valstu noteiktie ICE auto </a:t>
            </a:r>
            <a:r>
              <a:rPr lang="lv-LV" sz="2546" b="1" dirty="0">
                <a:solidFill>
                  <a:srgbClr val="FF0000"/>
                </a:solidFill>
              </a:rPr>
              <a:t>ierobežojumi tirdzniecībā</a:t>
            </a:r>
            <a:endParaRPr lang="en-GB" sz="2546" dirty="0">
              <a:solidFill>
                <a:schemeClr val="bg1"/>
              </a:solidFill>
            </a:endParaRPr>
          </a:p>
        </p:txBody>
      </p:sp>
      <p:sp>
        <p:nvSpPr>
          <p:cNvPr id="25" name="Shape 25"/>
          <p:cNvSpPr>
            <a:spLocks noGrp="1"/>
          </p:cNvSpPr>
          <p:nvPr>
            <p:ph type="sldNum" sz="quarter" idx="2"/>
          </p:nvPr>
        </p:nvSpPr>
        <p:spPr>
          <a:xfrm>
            <a:off x="8890742" y="6405125"/>
            <a:ext cx="565773" cy="237352"/>
          </a:xfrm>
          <a:prstGeom prst="rect">
            <a:avLst/>
          </a:prstGeom>
          <a:extLst>
            <a:ext uri="{C572A759-6A51-4108-AA02-DFA0A04FC94B}">
              <ma14:wrappingTextBoxFlag xmlns="" xmlns:ma14="http://schemas.microsoft.com/office/mac/drawingml/2011/main" val="1"/>
            </a:ext>
          </a:extLst>
        </p:spPr>
        <p:txBody>
          <a:bodyPr lIns="0" tIns="0" rIns="0" bIns="0" anchor="ctr">
            <a:normAutofit fontScale="92500" lnSpcReduction="10000"/>
          </a:bodyPr>
          <a:lstStyle>
            <a:lvl1pPr defTabSz="356517">
              <a:defRPr sz="1034"/>
            </a:lvl1pPr>
          </a:lstStyle>
          <a:p>
            <a:pPr lvl="0">
              <a:defRPr sz="1800"/>
            </a:pPr>
            <a:fld id="{86CB4B4D-7CA3-9044-876B-883B54F8677D}" type="slidenum">
              <a:rPr lang="en-GB"/>
              <a:t>12</a:t>
            </a:fld>
            <a:endParaRPr lang="en-GB" dirty="0"/>
          </a:p>
        </p:txBody>
      </p:sp>
      <p:sp>
        <p:nvSpPr>
          <p:cNvPr id="10" name="Text Placeholder 2">
            <a:extLst>
              <a:ext uri="{FF2B5EF4-FFF2-40B4-BE49-F238E27FC236}">
                <a16:creationId xmlns:a16="http://schemas.microsoft.com/office/drawing/2014/main" id="{A5CE14E9-2338-46B9-A88D-FD69D64BC00A}"/>
              </a:ext>
            </a:extLst>
          </p:cNvPr>
          <p:cNvSpPr txBox="1">
            <a:spLocks/>
          </p:cNvSpPr>
          <p:nvPr/>
        </p:nvSpPr>
        <p:spPr>
          <a:xfrm>
            <a:off x="532912" y="2245207"/>
            <a:ext cx="1674519" cy="120721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rmAutofit/>
          </a:bodyPr>
          <a:lstStyle>
            <a:lvl1pPr marL="464122" indent="-464122" defTabSz="574629">
              <a:spcBef>
                <a:spcPts val="754"/>
              </a:spcBef>
              <a:buSzPct val="100000"/>
              <a:buFont typeface="Arial"/>
              <a:buChar char="•"/>
              <a:defRPr sz="3519">
                <a:latin typeface="Arial"/>
                <a:ea typeface="Arial"/>
                <a:cs typeface="Arial"/>
                <a:sym typeface="Arial"/>
              </a:defRPr>
            </a:lvl1pPr>
            <a:lvl2pPr marL="1077431" indent="-502800" defTabSz="574629">
              <a:spcBef>
                <a:spcPts val="754"/>
              </a:spcBef>
              <a:buSzPct val="100000"/>
              <a:buFont typeface="Arial"/>
              <a:buChar char="–"/>
              <a:defRPr sz="3519">
                <a:latin typeface="Arial"/>
                <a:ea typeface="Arial"/>
                <a:cs typeface="Arial"/>
                <a:sym typeface="Arial"/>
              </a:defRPr>
            </a:lvl2pPr>
            <a:lvl3pPr marL="1596193" indent="-446934" defTabSz="574629">
              <a:spcBef>
                <a:spcPts val="754"/>
              </a:spcBef>
              <a:buSzPct val="100000"/>
              <a:buFont typeface="Arial"/>
              <a:buChar char="•"/>
              <a:defRPr sz="3519">
                <a:latin typeface="Arial"/>
                <a:ea typeface="Arial"/>
                <a:cs typeface="Arial"/>
                <a:sym typeface="Arial"/>
              </a:defRPr>
            </a:lvl3pPr>
            <a:lvl4pPr marL="2170823" indent="-446934" defTabSz="574629">
              <a:spcBef>
                <a:spcPts val="754"/>
              </a:spcBef>
              <a:buSzPct val="100000"/>
              <a:buFont typeface="Arial"/>
              <a:buChar char="–"/>
              <a:defRPr sz="3519">
                <a:latin typeface="Arial"/>
                <a:ea typeface="Arial"/>
                <a:cs typeface="Arial"/>
                <a:sym typeface="Arial"/>
              </a:defRPr>
            </a:lvl4pPr>
            <a:lvl5pPr marL="2745452" indent="-446934" defTabSz="574629">
              <a:spcBef>
                <a:spcPts val="754"/>
              </a:spcBef>
              <a:buSzPct val="100000"/>
              <a:buFont typeface="Arial"/>
              <a:buChar char="»"/>
              <a:defRPr sz="3519">
                <a:latin typeface="Arial"/>
                <a:ea typeface="Arial"/>
                <a:cs typeface="Arial"/>
                <a:sym typeface="Arial"/>
              </a:defRPr>
            </a:lvl5pPr>
            <a:lvl6pPr marL="3275387" indent="-402239" defTabSz="574629">
              <a:spcBef>
                <a:spcPts val="754"/>
              </a:spcBef>
              <a:buSzPct val="100000"/>
              <a:buFont typeface="Arial"/>
              <a:buChar char="•"/>
              <a:defRPr sz="3519">
                <a:latin typeface="Arial"/>
                <a:ea typeface="Arial"/>
                <a:cs typeface="Arial"/>
                <a:sym typeface="Arial"/>
              </a:defRPr>
            </a:lvl6pPr>
            <a:lvl7pPr marL="3850016" indent="-402239" defTabSz="574629">
              <a:spcBef>
                <a:spcPts val="754"/>
              </a:spcBef>
              <a:buSzPct val="100000"/>
              <a:buFont typeface="Arial"/>
              <a:buChar char="•"/>
              <a:defRPr sz="3519">
                <a:latin typeface="Arial"/>
                <a:ea typeface="Arial"/>
                <a:cs typeface="Arial"/>
                <a:sym typeface="Arial"/>
              </a:defRPr>
            </a:lvl7pPr>
            <a:lvl8pPr marL="4424647" indent="-402239" defTabSz="574629">
              <a:spcBef>
                <a:spcPts val="754"/>
              </a:spcBef>
              <a:buSzPct val="100000"/>
              <a:buFont typeface="Arial"/>
              <a:buChar char="•"/>
              <a:defRPr sz="3519">
                <a:latin typeface="Arial"/>
                <a:ea typeface="Arial"/>
                <a:cs typeface="Arial"/>
                <a:sym typeface="Arial"/>
              </a:defRPr>
            </a:lvl8pPr>
            <a:lvl9pPr marL="4999276" indent="-402240" defTabSz="574629">
              <a:spcBef>
                <a:spcPts val="754"/>
              </a:spcBef>
              <a:buSzPct val="100000"/>
              <a:buFont typeface="Arial"/>
              <a:buChar char="•"/>
              <a:defRPr sz="3519">
                <a:latin typeface="Arial"/>
                <a:ea typeface="Arial"/>
                <a:cs typeface="Arial"/>
                <a:sym typeface="Arial"/>
              </a:defRPr>
            </a:lvl9pPr>
          </a:lstStyle>
          <a:p>
            <a:pPr marL="0" indent="0" algn="ctr">
              <a:spcBef>
                <a:spcPts val="477"/>
              </a:spcBef>
              <a:buNone/>
            </a:pPr>
            <a:r>
              <a:rPr lang="lv-LV" sz="2865" b="1" dirty="0">
                <a:solidFill>
                  <a:schemeClr val="tx1"/>
                </a:solidFill>
                <a:effectLst>
                  <a:outerShdw blurRad="38100" dist="38100" dir="2700000" algn="tl">
                    <a:srgbClr val="000000">
                      <a:alpha val="43137"/>
                    </a:srgbClr>
                  </a:outerShdw>
                </a:effectLst>
              </a:rPr>
              <a:t>2025</a:t>
            </a:r>
          </a:p>
          <a:p>
            <a:pPr marL="0" indent="0" algn="ctr">
              <a:spcBef>
                <a:spcPts val="477"/>
              </a:spcBef>
              <a:buNone/>
            </a:pPr>
            <a:r>
              <a:rPr lang="lv-LV" sz="1591" b="1" dirty="0">
                <a:solidFill>
                  <a:schemeClr val="tx1"/>
                </a:solidFill>
              </a:rPr>
              <a:t>Aizliegta ICE auto  tirdzniecība</a:t>
            </a:r>
            <a:endParaRPr lang="en-GB" sz="1910" b="1" dirty="0">
              <a:solidFill>
                <a:schemeClr val="tx1"/>
              </a:solidFill>
            </a:endParaRPr>
          </a:p>
        </p:txBody>
      </p:sp>
      <p:pic>
        <p:nvPicPr>
          <p:cNvPr id="2052" name="Picture 4" descr="Norway flag clipart - free download">
            <a:extLst>
              <a:ext uri="{FF2B5EF4-FFF2-40B4-BE49-F238E27FC236}">
                <a16:creationId xmlns:a16="http://schemas.microsoft.com/office/drawing/2014/main" id="{E6BE3624-1EE4-43FC-84D7-06CEBA0DD6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608" y="3375611"/>
            <a:ext cx="679383" cy="453828"/>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2">
            <a:extLst>
              <a:ext uri="{FF2B5EF4-FFF2-40B4-BE49-F238E27FC236}">
                <a16:creationId xmlns:a16="http://schemas.microsoft.com/office/drawing/2014/main" id="{EF0EAA6C-FF12-4985-AF32-8F1EFE6481AA}"/>
              </a:ext>
            </a:extLst>
          </p:cNvPr>
          <p:cNvSpPr txBox="1">
            <a:spLocks/>
          </p:cNvSpPr>
          <p:nvPr/>
        </p:nvSpPr>
        <p:spPr>
          <a:xfrm>
            <a:off x="2698666" y="2215187"/>
            <a:ext cx="1674519" cy="120721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rmAutofit/>
          </a:bodyPr>
          <a:lstStyle>
            <a:lvl1pPr marL="464122" indent="-464122" defTabSz="574629">
              <a:spcBef>
                <a:spcPts val="754"/>
              </a:spcBef>
              <a:buSzPct val="100000"/>
              <a:buFont typeface="Arial"/>
              <a:buChar char="•"/>
              <a:defRPr sz="3519">
                <a:latin typeface="Arial"/>
                <a:ea typeface="Arial"/>
                <a:cs typeface="Arial"/>
                <a:sym typeface="Arial"/>
              </a:defRPr>
            </a:lvl1pPr>
            <a:lvl2pPr marL="1077431" indent="-502800" defTabSz="574629">
              <a:spcBef>
                <a:spcPts val="754"/>
              </a:spcBef>
              <a:buSzPct val="100000"/>
              <a:buFont typeface="Arial"/>
              <a:buChar char="–"/>
              <a:defRPr sz="3519">
                <a:latin typeface="Arial"/>
                <a:ea typeface="Arial"/>
                <a:cs typeface="Arial"/>
                <a:sym typeface="Arial"/>
              </a:defRPr>
            </a:lvl2pPr>
            <a:lvl3pPr marL="1596193" indent="-446934" defTabSz="574629">
              <a:spcBef>
                <a:spcPts val="754"/>
              </a:spcBef>
              <a:buSzPct val="100000"/>
              <a:buFont typeface="Arial"/>
              <a:buChar char="•"/>
              <a:defRPr sz="3519">
                <a:latin typeface="Arial"/>
                <a:ea typeface="Arial"/>
                <a:cs typeface="Arial"/>
                <a:sym typeface="Arial"/>
              </a:defRPr>
            </a:lvl3pPr>
            <a:lvl4pPr marL="2170823" indent="-446934" defTabSz="574629">
              <a:spcBef>
                <a:spcPts val="754"/>
              </a:spcBef>
              <a:buSzPct val="100000"/>
              <a:buFont typeface="Arial"/>
              <a:buChar char="–"/>
              <a:defRPr sz="3519">
                <a:latin typeface="Arial"/>
                <a:ea typeface="Arial"/>
                <a:cs typeface="Arial"/>
                <a:sym typeface="Arial"/>
              </a:defRPr>
            </a:lvl4pPr>
            <a:lvl5pPr marL="2745452" indent="-446934" defTabSz="574629">
              <a:spcBef>
                <a:spcPts val="754"/>
              </a:spcBef>
              <a:buSzPct val="100000"/>
              <a:buFont typeface="Arial"/>
              <a:buChar char="»"/>
              <a:defRPr sz="3519">
                <a:latin typeface="Arial"/>
                <a:ea typeface="Arial"/>
                <a:cs typeface="Arial"/>
                <a:sym typeface="Arial"/>
              </a:defRPr>
            </a:lvl5pPr>
            <a:lvl6pPr marL="3275387" indent="-402239" defTabSz="574629">
              <a:spcBef>
                <a:spcPts val="754"/>
              </a:spcBef>
              <a:buSzPct val="100000"/>
              <a:buFont typeface="Arial"/>
              <a:buChar char="•"/>
              <a:defRPr sz="3519">
                <a:latin typeface="Arial"/>
                <a:ea typeface="Arial"/>
                <a:cs typeface="Arial"/>
                <a:sym typeface="Arial"/>
              </a:defRPr>
            </a:lvl6pPr>
            <a:lvl7pPr marL="3850016" indent="-402239" defTabSz="574629">
              <a:spcBef>
                <a:spcPts val="754"/>
              </a:spcBef>
              <a:buSzPct val="100000"/>
              <a:buFont typeface="Arial"/>
              <a:buChar char="•"/>
              <a:defRPr sz="3519">
                <a:latin typeface="Arial"/>
                <a:ea typeface="Arial"/>
                <a:cs typeface="Arial"/>
                <a:sym typeface="Arial"/>
              </a:defRPr>
            </a:lvl7pPr>
            <a:lvl8pPr marL="4424647" indent="-402239" defTabSz="574629">
              <a:spcBef>
                <a:spcPts val="754"/>
              </a:spcBef>
              <a:buSzPct val="100000"/>
              <a:buFont typeface="Arial"/>
              <a:buChar char="•"/>
              <a:defRPr sz="3519">
                <a:latin typeface="Arial"/>
                <a:ea typeface="Arial"/>
                <a:cs typeface="Arial"/>
                <a:sym typeface="Arial"/>
              </a:defRPr>
            </a:lvl8pPr>
            <a:lvl9pPr marL="4999276" indent="-402240" defTabSz="574629">
              <a:spcBef>
                <a:spcPts val="754"/>
              </a:spcBef>
              <a:buSzPct val="100000"/>
              <a:buFont typeface="Arial"/>
              <a:buChar char="•"/>
              <a:defRPr sz="3519">
                <a:latin typeface="Arial"/>
                <a:ea typeface="Arial"/>
                <a:cs typeface="Arial"/>
                <a:sym typeface="Arial"/>
              </a:defRPr>
            </a:lvl9pPr>
          </a:lstStyle>
          <a:p>
            <a:pPr marL="0" indent="0" algn="ctr">
              <a:spcBef>
                <a:spcPts val="477"/>
              </a:spcBef>
              <a:buNone/>
            </a:pPr>
            <a:r>
              <a:rPr lang="lv-LV" sz="2865" b="1" dirty="0">
                <a:solidFill>
                  <a:schemeClr val="tx1"/>
                </a:solidFill>
                <a:effectLst>
                  <a:outerShdw blurRad="38100" dist="38100" dir="2700000" algn="tl">
                    <a:srgbClr val="000000">
                      <a:alpha val="43137"/>
                    </a:srgbClr>
                  </a:outerShdw>
                </a:effectLst>
              </a:rPr>
              <a:t>2030</a:t>
            </a:r>
          </a:p>
          <a:p>
            <a:pPr marL="0" indent="0" algn="ctr">
              <a:spcBef>
                <a:spcPts val="477"/>
              </a:spcBef>
              <a:buNone/>
            </a:pPr>
            <a:r>
              <a:rPr lang="lv-LV" sz="1591" b="1" dirty="0">
                <a:solidFill>
                  <a:schemeClr val="tx1"/>
                </a:solidFill>
              </a:rPr>
              <a:t>Aizliegta ICE auto  tirdzniecība</a:t>
            </a:r>
            <a:endParaRPr lang="en-GB" sz="1910" b="1" dirty="0">
              <a:solidFill>
                <a:schemeClr val="tx1"/>
              </a:solidFill>
            </a:endParaRPr>
          </a:p>
        </p:txBody>
      </p:sp>
      <p:sp>
        <p:nvSpPr>
          <p:cNvPr id="17" name="Text Placeholder 2">
            <a:extLst>
              <a:ext uri="{FF2B5EF4-FFF2-40B4-BE49-F238E27FC236}">
                <a16:creationId xmlns:a16="http://schemas.microsoft.com/office/drawing/2014/main" id="{8A851721-910C-4622-BDB3-59939ED63DBE}"/>
              </a:ext>
            </a:extLst>
          </p:cNvPr>
          <p:cNvSpPr txBox="1">
            <a:spLocks/>
          </p:cNvSpPr>
          <p:nvPr/>
        </p:nvSpPr>
        <p:spPr>
          <a:xfrm>
            <a:off x="6630478" y="2176926"/>
            <a:ext cx="1674519" cy="120721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rmAutofit/>
          </a:bodyPr>
          <a:lstStyle>
            <a:lvl1pPr marL="464122" indent="-464122" defTabSz="574629">
              <a:spcBef>
                <a:spcPts val="754"/>
              </a:spcBef>
              <a:buSzPct val="100000"/>
              <a:buFont typeface="Arial"/>
              <a:buChar char="•"/>
              <a:defRPr sz="3519">
                <a:latin typeface="Arial"/>
                <a:ea typeface="Arial"/>
                <a:cs typeface="Arial"/>
                <a:sym typeface="Arial"/>
              </a:defRPr>
            </a:lvl1pPr>
            <a:lvl2pPr marL="1077431" indent="-502800" defTabSz="574629">
              <a:spcBef>
                <a:spcPts val="754"/>
              </a:spcBef>
              <a:buSzPct val="100000"/>
              <a:buFont typeface="Arial"/>
              <a:buChar char="–"/>
              <a:defRPr sz="3519">
                <a:latin typeface="Arial"/>
                <a:ea typeface="Arial"/>
                <a:cs typeface="Arial"/>
                <a:sym typeface="Arial"/>
              </a:defRPr>
            </a:lvl2pPr>
            <a:lvl3pPr marL="1596193" indent="-446934" defTabSz="574629">
              <a:spcBef>
                <a:spcPts val="754"/>
              </a:spcBef>
              <a:buSzPct val="100000"/>
              <a:buFont typeface="Arial"/>
              <a:buChar char="•"/>
              <a:defRPr sz="3519">
                <a:latin typeface="Arial"/>
                <a:ea typeface="Arial"/>
                <a:cs typeface="Arial"/>
                <a:sym typeface="Arial"/>
              </a:defRPr>
            </a:lvl3pPr>
            <a:lvl4pPr marL="2170823" indent="-446934" defTabSz="574629">
              <a:spcBef>
                <a:spcPts val="754"/>
              </a:spcBef>
              <a:buSzPct val="100000"/>
              <a:buFont typeface="Arial"/>
              <a:buChar char="–"/>
              <a:defRPr sz="3519">
                <a:latin typeface="Arial"/>
                <a:ea typeface="Arial"/>
                <a:cs typeface="Arial"/>
                <a:sym typeface="Arial"/>
              </a:defRPr>
            </a:lvl4pPr>
            <a:lvl5pPr marL="2745452" indent="-446934" defTabSz="574629">
              <a:spcBef>
                <a:spcPts val="754"/>
              </a:spcBef>
              <a:buSzPct val="100000"/>
              <a:buFont typeface="Arial"/>
              <a:buChar char="»"/>
              <a:defRPr sz="3519">
                <a:latin typeface="Arial"/>
                <a:ea typeface="Arial"/>
                <a:cs typeface="Arial"/>
                <a:sym typeface="Arial"/>
              </a:defRPr>
            </a:lvl5pPr>
            <a:lvl6pPr marL="3275387" indent="-402239" defTabSz="574629">
              <a:spcBef>
                <a:spcPts val="754"/>
              </a:spcBef>
              <a:buSzPct val="100000"/>
              <a:buFont typeface="Arial"/>
              <a:buChar char="•"/>
              <a:defRPr sz="3519">
                <a:latin typeface="Arial"/>
                <a:ea typeface="Arial"/>
                <a:cs typeface="Arial"/>
                <a:sym typeface="Arial"/>
              </a:defRPr>
            </a:lvl6pPr>
            <a:lvl7pPr marL="3850016" indent="-402239" defTabSz="574629">
              <a:spcBef>
                <a:spcPts val="754"/>
              </a:spcBef>
              <a:buSzPct val="100000"/>
              <a:buFont typeface="Arial"/>
              <a:buChar char="•"/>
              <a:defRPr sz="3519">
                <a:latin typeface="Arial"/>
                <a:ea typeface="Arial"/>
                <a:cs typeface="Arial"/>
                <a:sym typeface="Arial"/>
              </a:defRPr>
            </a:lvl7pPr>
            <a:lvl8pPr marL="4424647" indent="-402239" defTabSz="574629">
              <a:spcBef>
                <a:spcPts val="754"/>
              </a:spcBef>
              <a:buSzPct val="100000"/>
              <a:buFont typeface="Arial"/>
              <a:buChar char="•"/>
              <a:defRPr sz="3519">
                <a:latin typeface="Arial"/>
                <a:ea typeface="Arial"/>
                <a:cs typeface="Arial"/>
                <a:sym typeface="Arial"/>
              </a:defRPr>
            </a:lvl8pPr>
            <a:lvl9pPr marL="4999276" indent="-402240" defTabSz="574629">
              <a:spcBef>
                <a:spcPts val="754"/>
              </a:spcBef>
              <a:buSzPct val="100000"/>
              <a:buFont typeface="Arial"/>
              <a:buChar char="•"/>
              <a:defRPr sz="3519">
                <a:latin typeface="Arial"/>
                <a:ea typeface="Arial"/>
                <a:cs typeface="Arial"/>
                <a:sym typeface="Arial"/>
              </a:defRPr>
            </a:lvl9pPr>
          </a:lstStyle>
          <a:p>
            <a:pPr marL="0" indent="0" algn="ctr">
              <a:spcBef>
                <a:spcPts val="477"/>
              </a:spcBef>
              <a:buNone/>
            </a:pPr>
            <a:r>
              <a:rPr lang="lv-LV" sz="2865" b="1" dirty="0">
                <a:solidFill>
                  <a:schemeClr val="tx1"/>
                </a:solidFill>
                <a:effectLst>
                  <a:outerShdw blurRad="38100" dist="38100" dir="2700000" algn="tl">
                    <a:srgbClr val="000000">
                      <a:alpha val="43137"/>
                    </a:srgbClr>
                  </a:outerShdw>
                </a:effectLst>
              </a:rPr>
              <a:t>2040</a:t>
            </a:r>
          </a:p>
          <a:p>
            <a:pPr marL="0" indent="0" algn="ctr">
              <a:spcBef>
                <a:spcPts val="477"/>
              </a:spcBef>
              <a:buNone/>
            </a:pPr>
            <a:r>
              <a:rPr lang="lv-LV" sz="1591" b="1" dirty="0">
                <a:solidFill>
                  <a:schemeClr val="tx1"/>
                </a:solidFill>
              </a:rPr>
              <a:t>Aizliegta ICE auto  tirdzniecība</a:t>
            </a:r>
            <a:endParaRPr lang="en-GB" sz="1910" b="1" dirty="0">
              <a:solidFill>
                <a:schemeClr val="tx1"/>
              </a:solidFill>
            </a:endParaRPr>
          </a:p>
        </p:txBody>
      </p:sp>
      <p:pic>
        <p:nvPicPr>
          <p:cNvPr id="2050" name="Picture 2" descr="Belgium flag clipart - free download">
            <a:extLst>
              <a:ext uri="{FF2B5EF4-FFF2-40B4-BE49-F238E27FC236}">
                <a16:creationId xmlns:a16="http://schemas.microsoft.com/office/drawing/2014/main" id="{2A2AC475-8604-4959-9338-9286365137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4608" y="3981493"/>
            <a:ext cx="693201" cy="4630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nland flag clipart - free download">
            <a:extLst>
              <a:ext uri="{FF2B5EF4-FFF2-40B4-BE49-F238E27FC236}">
                <a16:creationId xmlns:a16="http://schemas.microsoft.com/office/drawing/2014/main" id="{20A7500C-8091-44C6-BF6B-845C447D0F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5214" y="3260583"/>
            <a:ext cx="666404" cy="44515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reland flag clipart - free download">
            <a:extLst>
              <a:ext uri="{FF2B5EF4-FFF2-40B4-BE49-F238E27FC236}">
                <a16:creationId xmlns:a16="http://schemas.microsoft.com/office/drawing/2014/main" id="{7C5AFCF5-CD9F-42D6-91E7-2885EC99EC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2056" y="4373703"/>
            <a:ext cx="638974" cy="42683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enmark flag clipart - free download">
            <a:extLst>
              <a:ext uri="{FF2B5EF4-FFF2-40B4-BE49-F238E27FC236}">
                <a16:creationId xmlns:a16="http://schemas.microsoft.com/office/drawing/2014/main" id="{AC7738A9-B96F-4098-A2CE-631FB286DE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6213" y="4384793"/>
            <a:ext cx="693201" cy="46305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weden flag clipart - free download">
            <a:extLst>
              <a:ext uri="{FF2B5EF4-FFF2-40B4-BE49-F238E27FC236}">
                <a16:creationId xmlns:a16="http://schemas.microsoft.com/office/drawing/2014/main" id="{81F0F14C-D899-46E1-BA3D-770E2409A47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0989" y="3787092"/>
            <a:ext cx="684313" cy="45712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he Netherlands flag clipart - free download">
            <a:extLst>
              <a:ext uri="{FF2B5EF4-FFF2-40B4-BE49-F238E27FC236}">
                <a16:creationId xmlns:a16="http://schemas.microsoft.com/office/drawing/2014/main" id="{BACB31A3-17A7-4889-8226-6632F424483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93455" y="3266197"/>
            <a:ext cx="679382" cy="453828"/>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2">
            <a:extLst>
              <a:ext uri="{FF2B5EF4-FFF2-40B4-BE49-F238E27FC236}">
                <a16:creationId xmlns:a16="http://schemas.microsoft.com/office/drawing/2014/main" id="{76BEC068-C76D-4E90-978C-3D310F60279A}"/>
              </a:ext>
            </a:extLst>
          </p:cNvPr>
          <p:cNvSpPr txBox="1">
            <a:spLocks/>
          </p:cNvSpPr>
          <p:nvPr/>
        </p:nvSpPr>
        <p:spPr>
          <a:xfrm>
            <a:off x="4068834" y="4478163"/>
            <a:ext cx="1305606" cy="48602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rmAutofit/>
          </a:bodyPr>
          <a:lstStyle>
            <a:lvl1pPr marL="464122" indent="-464122" defTabSz="574629">
              <a:spcBef>
                <a:spcPts val="754"/>
              </a:spcBef>
              <a:buSzPct val="100000"/>
              <a:buFont typeface="Arial"/>
              <a:buChar char="•"/>
              <a:defRPr sz="3519">
                <a:latin typeface="Arial"/>
                <a:ea typeface="Arial"/>
                <a:cs typeface="Arial"/>
                <a:sym typeface="Arial"/>
              </a:defRPr>
            </a:lvl1pPr>
            <a:lvl2pPr marL="1077431" indent="-502800" defTabSz="574629">
              <a:spcBef>
                <a:spcPts val="754"/>
              </a:spcBef>
              <a:buSzPct val="100000"/>
              <a:buFont typeface="Arial"/>
              <a:buChar char="–"/>
              <a:defRPr sz="3519">
                <a:latin typeface="Arial"/>
                <a:ea typeface="Arial"/>
                <a:cs typeface="Arial"/>
                <a:sym typeface="Arial"/>
              </a:defRPr>
            </a:lvl2pPr>
            <a:lvl3pPr marL="1596193" indent="-446934" defTabSz="574629">
              <a:spcBef>
                <a:spcPts val="754"/>
              </a:spcBef>
              <a:buSzPct val="100000"/>
              <a:buFont typeface="Arial"/>
              <a:buChar char="•"/>
              <a:defRPr sz="3519">
                <a:latin typeface="Arial"/>
                <a:ea typeface="Arial"/>
                <a:cs typeface="Arial"/>
                <a:sym typeface="Arial"/>
              </a:defRPr>
            </a:lvl3pPr>
            <a:lvl4pPr marL="2170823" indent="-446934" defTabSz="574629">
              <a:spcBef>
                <a:spcPts val="754"/>
              </a:spcBef>
              <a:buSzPct val="100000"/>
              <a:buFont typeface="Arial"/>
              <a:buChar char="–"/>
              <a:defRPr sz="3519">
                <a:latin typeface="Arial"/>
                <a:ea typeface="Arial"/>
                <a:cs typeface="Arial"/>
                <a:sym typeface="Arial"/>
              </a:defRPr>
            </a:lvl4pPr>
            <a:lvl5pPr marL="2745452" indent="-446934" defTabSz="574629">
              <a:spcBef>
                <a:spcPts val="754"/>
              </a:spcBef>
              <a:buSzPct val="100000"/>
              <a:buFont typeface="Arial"/>
              <a:buChar char="»"/>
              <a:defRPr sz="3519">
                <a:latin typeface="Arial"/>
                <a:ea typeface="Arial"/>
                <a:cs typeface="Arial"/>
                <a:sym typeface="Arial"/>
              </a:defRPr>
            </a:lvl5pPr>
            <a:lvl6pPr marL="3275387" indent="-402239" defTabSz="574629">
              <a:spcBef>
                <a:spcPts val="754"/>
              </a:spcBef>
              <a:buSzPct val="100000"/>
              <a:buFont typeface="Arial"/>
              <a:buChar char="•"/>
              <a:defRPr sz="3519">
                <a:latin typeface="Arial"/>
                <a:ea typeface="Arial"/>
                <a:cs typeface="Arial"/>
                <a:sym typeface="Arial"/>
              </a:defRPr>
            </a:lvl6pPr>
            <a:lvl7pPr marL="3850016" indent="-402239" defTabSz="574629">
              <a:spcBef>
                <a:spcPts val="754"/>
              </a:spcBef>
              <a:buSzPct val="100000"/>
              <a:buFont typeface="Arial"/>
              <a:buChar char="•"/>
              <a:defRPr sz="3519">
                <a:latin typeface="Arial"/>
                <a:ea typeface="Arial"/>
                <a:cs typeface="Arial"/>
                <a:sym typeface="Arial"/>
              </a:defRPr>
            </a:lvl7pPr>
            <a:lvl8pPr marL="4424647" indent="-402239" defTabSz="574629">
              <a:spcBef>
                <a:spcPts val="754"/>
              </a:spcBef>
              <a:buSzPct val="100000"/>
              <a:buFont typeface="Arial"/>
              <a:buChar char="•"/>
              <a:defRPr sz="3519">
                <a:latin typeface="Arial"/>
                <a:ea typeface="Arial"/>
                <a:cs typeface="Arial"/>
                <a:sym typeface="Arial"/>
              </a:defRPr>
            </a:lvl8pPr>
            <a:lvl9pPr marL="4999276" indent="-402240" defTabSz="574629">
              <a:spcBef>
                <a:spcPts val="754"/>
              </a:spcBef>
              <a:buSzPct val="100000"/>
              <a:buFont typeface="Arial"/>
              <a:buChar char="•"/>
              <a:defRPr sz="3519">
                <a:latin typeface="Arial"/>
                <a:ea typeface="Arial"/>
                <a:cs typeface="Arial"/>
                <a:sym typeface="Arial"/>
              </a:defRPr>
            </a:lvl9pPr>
          </a:lstStyle>
          <a:p>
            <a:pPr marL="0" indent="0" algn="ctr">
              <a:spcBef>
                <a:spcPts val="477"/>
              </a:spcBef>
              <a:buNone/>
            </a:pPr>
            <a:r>
              <a:rPr lang="lv-LV" sz="1591" dirty="0">
                <a:solidFill>
                  <a:schemeClr val="tx1"/>
                </a:solidFill>
                <a:effectLst>
                  <a:outerShdw blurRad="38100" dist="38100" dir="2700000" algn="tl">
                    <a:srgbClr val="000000">
                      <a:alpha val="43137"/>
                    </a:srgbClr>
                  </a:outerShdw>
                </a:effectLst>
              </a:rPr>
              <a:t>+LCV</a:t>
            </a:r>
            <a:endParaRPr lang="en-GB" sz="1114" dirty="0">
              <a:solidFill>
                <a:schemeClr val="tx1"/>
              </a:solidFill>
            </a:endParaRPr>
          </a:p>
        </p:txBody>
      </p:sp>
      <p:pic>
        <p:nvPicPr>
          <p:cNvPr id="2064" name="Picture 16" descr="France flag clipart - free download">
            <a:extLst>
              <a:ext uri="{FF2B5EF4-FFF2-40B4-BE49-F238E27FC236}">
                <a16:creationId xmlns:a16="http://schemas.microsoft.com/office/drawing/2014/main" id="{460BF2D3-F8EC-4FF1-9C3D-3765F3FF8CD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76926" y="3377333"/>
            <a:ext cx="582451" cy="45038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he United Kingdom flag clipart - free download">
            <a:extLst>
              <a:ext uri="{FF2B5EF4-FFF2-40B4-BE49-F238E27FC236}">
                <a16:creationId xmlns:a16="http://schemas.microsoft.com/office/drawing/2014/main" id="{063BA3A4-7071-4BCA-9B37-E3658151C29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6574" y="3798822"/>
            <a:ext cx="582451" cy="45038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pain flag clipart - free download">
            <a:extLst>
              <a:ext uri="{FF2B5EF4-FFF2-40B4-BE49-F238E27FC236}">
                <a16:creationId xmlns:a16="http://schemas.microsoft.com/office/drawing/2014/main" id="{EB308DAA-DEA5-4D04-AB56-957D22C8CD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76925" y="3969409"/>
            <a:ext cx="666404" cy="515298"/>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2">
            <a:extLst>
              <a:ext uri="{FF2B5EF4-FFF2-40B4-BE49-F238E27FC236}">
                <a16:creationId xmlns:a16="http://schemas.microsoft.com/office/drawing/2014/main" id="{17DF2AA1-1693-478B-B396-168D015D9C9F}"/>
              </a:ext>
            </a:extLst>
          </p:cNvPr>
          <p:cNvSpPr txBox="1">
            <a:spLocks/>
          </p:cNvSpPr>
          <p:nvPr/>
        </p:nvSpPr>
        <p:spPr>
          <a:xfrm>
            <a:off x="8015971" y="3483163"/>
            <a:ext cx="666404" cy="28716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rmAutofit/>
          </a:bodyPr>
          <a:lstStyle>
            <a:lvl1pPr marL="464122" indent="-464122" defTabSz="574629">
              <a:spcBef>
                <a:spcPts val="754"/>
              </a:spcBef>
              <a:buSzPct val="100000"/>
              <a:buFont typeface="Arial"/>
              <a:buChar char="•"/>
              <a:defRPr sz="3519">
                <a:latin typeface="Arial"/>
                <a:ea typeface="Arial"/>
                <a:cs typeface="Arial"/>
                <a:sym typeface="Arial"/>
              </a:defRPr>
            </a:lvl1pPr>
            <a:lvl2pPr marL="1077431" indent="-502800" defTabSz="574629">
              <a:spcBef>
                <a:spcPts val="754"/>
              </a:spcBef>
              <a:buSzPct val="100000"/>
              <a:buFont typeface="Arial"/>
              <a:buChar char="–"/>
              <a:defRPr sz="3519">
                <a:latin typeface="Arial"/>
                <a:ea typeface="Arial"/>
                <a:cs typeface="Arial"/>
                <a:sym typeface="Arial"/>
              </a:defRPr>
            </a:lvl2pPr>
            <a:lvl3pPr marL="1596193" indent="-446934" defTabSz="574629">
              <a:spcBef>
                <a:spcPts val="754"/>
              </a:spcBef>
              <a:buSzPct val="100000"/>
              <a:buFont typeface="Arial"/>
              <a:buChar char="•"/>
              <a:defRPr sz="3519">
                <a:latin typeface="Arial"/>
                <a:ea typeface="Arial"/>
                <a:cs typeface="Arial"/>
                <a:sym typeface="Arial"/>
              </a:defRPr>
            </a:lvl3pPr>
            <a:lvl4pPr marL="2170823" indent="-446934" defTabSz="574629">
              <a:spcBef>
                <a:spcPts val="754"/>
              </a:spcBef>
              <a:buSzPct val="100000"/>
              <a:buFont typeface="Arial"/>
              <a:buChar char="–"/>
              <a:defRPr sz="3519">
                <a:latin typeface="Arial"/>
                <a:ea typeface="Arial"/>
                <a:cs typeface="Arial"/>
                <a:sym typeface="Arial"/>
              </a:defRPr>
            </a:lvl4pPr>
            <a:lvl5pPr marL="2745452" indent="-446934" defTabSz="574629">
              <a:spcBef>
                <a:spcPts val="754"/>
              </a:spcBef>
              <a:buSzPct val="100000"/>
              <a:buFont typeface="Arial"/>
              <a:buChar char="»"/>
              <a:defRPr sz="3519">
                <a:latin typeface="Arial"/>
                <a:ea typeface="Arial"/>
                <a:cs typeface="Arial"/>
                <a:sym typeface="Arial"/>
              </a:defRPr>
            </a:lvl5pPr>
            <a:lvl6pPr marL="3275387" indent="-402239" defTabSz="574629">
              <a:spcBef>
                <a:spcPts val="754"/>
              </a:spcBef>
              <a:buSzPct val="100000"/>
              <a:buFont typeface="Arial"/>
              <a:buChar char="•"/>
              <a:defRPr sz="3519">
                <a:latin typeface="Arial"/>
                <a:ea typeface="Arial"/>
                <a:cs typeface="Arial"/>
                <a:sym typeface="Arial"/>
              </a:defRPr>
            </a:lvl6pPr>
            <a:lvl7pPr marL="3850016" indent="-402239" defTabSz="574629">
              <a:spcBef>
                <a:spcPts val="754"/>
              </a:spcBef>
              <a:buSzPct val="100000"/>
              <a:buFont typeface="Arial"/>
              <a:buChar char="•"/>
              <a:defRPr sz="3519">
                <a:latin typeface="Arial"/>
                <a:ea typeface="Arial"/>
                <a:cs typeface="Arial"/>
                <a:sym typeface="Arial"/>
              </a:defRPr>
            </a:lvl7pPr>
            <a:lvl8pPr marL="4424647" indent="-402239" defTabSz="574629">
              <a:spcBef>
                <a:spcPts val="754"/>
              </a:spcBef>
              <a:buSzPct val="100000"/>
              <a:buFont typeface="Arial"/>
              <a:buChar char="•"/>
              <a:defRPr sz="3519">
                <a:latin typeface="Arial"/>
                <a:ea typeface="Arial"/>
                <a:cs typeface="Arial"/>
                <a:sym typeface="Arial"/>
              </a:defRPr>
            </a:lvl8pPr>
            <a:lvl9pPr marL="4999276" indent="-402240" defTabSz="574629">
              <a:spcBef>
                <a:spcPts val="754"/>
              </a:spcBef>
              <a:buSzPct val="100000"/>
              <a:buFont typeface="Arial"/>
              <a:buChar char="•"/>
              <a:defRPr sz="3519">
                <a:latin typeface="Arial"/>
                <a:ea typeface="Arial"/>
                <a:cs typeface="Arial"/>
                <a:sym typeface="Arial"/>
              </a:defRPr>
            </a:lvl9pPr>
          </a:lstStyle>
          <a:p>
            <a:pPr marL="0" indent="0" algn="ctr">
              <a:spcBef>
                <a:spcPts val="477"/>
              </a:spcBef>
              <a:buNone/>
            </a:pPr>
            <a:r>
              <a:rPr lang="lv-LV" sz="1591" dirty="0">
                <a:solidFill>
                  <a:schemeClr val="tx1"/>
                </a:solidFill>
                <a:effectLst>
                  <a:outerShdw blurRad="38100" dist="38100" dir="2700000" algn="tl">
                    <a:srgbClr val="000000">
                      <a:alpha val="43137"/>
                    </a:srgbClr>
                  </a:outerShdw>
                </a:effectLst>
              </a:rPr>
              <a:t>+LCV</a:t>
            </a:r>
            <a:endParaRPr lang="en-GB" sz="1114" dirty="0">
              <a:solidFill>
                <a:schemeClr val="tx1"/>
              </a:solidFill>
            </a:endParaRPr>
          </a:p>
        </p:txBody>
      </p:sp>
      <p:sp>
        <p:nvSpPr>
          <p:cNvPr id="20" name="Text Placeholder 2">
            <a:extLst>
              <a:ext uri="{FF2B5EF4-FFF2-40B4-BE49-F238E27FC236}">
                <a16:creationId xmlns:a16="http://schemas.microsoft.com/office/drawing/2014/main" id="{3E0E028F-03B6-4328-B463-9C753D047C25}"/>
              </a:ext>
            </a:extLst>
          </p:cNvPr>
          <p:cNvSpPr txBox="1">
            <a:spLocks/>
          </p:cNvSpPr>
          <p:nvPr/>
        </p:nvSpPr>
        <p:spPr>
          <a:xfrm>
            <a:off x="4362734" y="3915117"/>
            <a:ext cx="666404" cy="28716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rmAutofit/>
          </a:bodyPr>
          <a:lstStyle>
            <a:lvl1pPr marL="464122" indent="-464122" defTabSz="574629">
              <a:spcBef>
                <a:spcPts val="754"/>
              </a:spcBef>
              <a:buSzPct val="100000"/>
              <a:buFont typeface="Arial"/>
              <a:buChar char="•"/>
              <a:defRPr sz="3519">
                <a:latin typeface="Arial"/>
                <a:ea typeface="Arial"/>
                <a:cs typeface="Arial"/>
                <a:sym typeface="Arial"/>
              </a:defRPr>
            </a:lvl1pPr>
            <a:lvl2pPr marL="1077431" indent="-502800" defTabSz="574629">
              <a:spcBef>
                <a:spcPts val="754"/>
              </a:spcBef>
              <a:buSzPct val="100000"/>
              <a:buFont typeface="Arial"/>
              <a:buChar char="–"/>
              <a:defRPr sz="3519">
                <a:latin typeface="Arial"/>
                <a:ea typeface="Arial"/>
                <a:cs typeface="Arial"/>
                <a:sym typeface="Arial"/>
              </a:defRPr>
            </a:lvl2pPr>
            <a:lvl3pPr marL="1596193" indent="-446934" defTabSz="574629">
              <a:spcBef>
                <a:spcPts val="754"/>
              </a:spcBef>
              <a:buSzPct val="100000"/>
              <a:buFont typeface="Arial"/>
              <a:buChar char="•"/>
              <a:defRPr sz="3519">
                <a:latin typeface="Arial"/>
                <a:ea typeface="Arial"/>
                <a:cs typeface="Arial"/>
                <a:sym typeface="Arial"/>
              </a:defRPr>
            </a:lvl3pPr>
            <a:lvl4pPr marL="2170823" indent="-446934" defTabSz="574629">
              <a:spcBef>
                <a:spcPts val="754"/>
              </a:spcBef>
              <a:buSzPct val="100000"/>
              <a:buFont typeface="Arial"/>
              <a:buChar char="–"/>
              <a:defRPr sz="3519">
                <a:latin typeface="Arial"/>
                <a:ea typeface="Arial"/>
                <a:cs typeface="Arial"/>
                <a:sym typeface="Arial"/>
              </a:defRPr>
            </a:lvl4pPr>
            <a:lvl5pPr marL="2745452" indent="-446934" defTabSz="574629">
              <a:spcBef>
                <a:spcPts val="754"/>
              </a:spcBef>
              <a:buSzPct val="100000"/>
              <a:buFont typeface="Arial"/>
              <a:buChar char="»"/>
              <a:defRPr sz="3519">
                <a:latin typeface="Arial"/>
                <a:ea typeface="Arial"/>
                <a:cs typeface="Arial"/>
                <a:sym typeface="Arial"/>
              </a:defRPr>
            </a:lvl5pPr>
            <a:lvl6pPr marL="3275387" indent="-402239" defTabSz="574629">
              <a:spcBef>
                <a:spcPts val="754"/>
              </a:spcBef>
              <a:buSzPct val="100000"/>
              <a:buFont typeface="Arial"/>
              <a:buChar char="•"/>
              <a:defRPr sz="3519">
                <a:latin typeface="Arial"/>
                <a:ea typeface="Arial"/>
                <a:cs typeface="Arial"/>
                <a:sym typeface="Arial"/>
              </a:defRPr>
            </a:lvl6pPr>
            <a:lvl7pPr marL="3850016" indent="-402239" defTabSz="574629">
              <a:spcBef>
                <a:spcPts val="754"/>
              </a:spcBef>
              <a:buSzPct val="100000"/>
              <a:buFont typeface="Arial"/>
              <a:buChar char="•"/>
              <a:defRPr sz="3519">
                <a:latin typeface="Arial"/>
                <a:ea typeface="Arial"/>
                <a:cs typeface="Arial"/>
                <a:sym typeface="Arial"/>
              </a:defRPr>
            </a:lvl7pPr>
            <a:lvl8pPr marL="4424647" indent="-402239" defTabSz="574629">
              <a:spcBef>
                <a:spcPts val="754"/>
              </a:spcBef>
              <a:buSzPct val="100000"/>
              <a:buFont typeface="Arial"/>
              <a:buChar char="•"/>
              <a:defRPr sz="3519">
                <a:latin typeface="Arial"/>
                <a:ea typeface="Arial"/>
                <a:cs typeface="Arial"/>
                <a:sym typeface="Arial"/>
              </a:defRPr>
            </a:lvl8pPr>
            <a:lvl9pPr marL="4999276" indent="-402240" defTabSz="574629">
              <a:spcBef>
                <a:spcPts val="754"/>
              </a:spcBef>
              <a:buSzPct val="100000"/>
              <a:buFont typeface="Arial"/>
              <a:buChar char="•"/>
              <a:defRPr sz="3519">
                <a:latin typeface="Arial"/>
                <a:ea typeface="Arial"/>
                <a:cs typeface="Arial"/>
                <a:sym typeface="Arial"/>
              </a:defRPr>
            </a:lvl9pPr>
          </a:lstStyle>
          <a:p>
            <a:pPr marL="0" indent="0" algn="ctr">
              <a:spcBef>
                <a:spcPts val="477"/>
              </a:spcBef>
              <a:buNone/>
            </a:pPr>
            <a:r>
              <a:rPr lang="lv-LV" sz="1591" dirty="0">
                <a:solidFill>
                  <a:schemeClr val="tx1"/>
                </a:solidFill>
                <a:effectLst>
                  <a:outerShdw blurRad="38100" dist="38100" dir="2700000" algn="tl">
                    <a:srgbClr val="000000">
                      <a:alpha val="43137"/>
                    </a:srgbClr>
                  </a:outerShdw>
                </a:effectLst>
              </a:rPr>
              <a:t>+LCV</a:t>
            </a:r>
            <a:endParaRPr lang="en-GB" sz="1114" dirty="0">
              <a:solidFill>
                <a:schemeClr val="tx1"/>
              </a:solidFill>
            </a:endParaRPr>
          </a:p>
        </p:txBody>
      </p:sp>
      <p:sp>
        <p:nvSpPr>
          <p:cNvPr id="22" name="Text Placeholder 2">
            <a:extLst>
              <a:ext uri="{FF2B5EF4-FFF2-40B4-BE49-F238E27FC236}">
                <a16:creationId xmlns:a16="http://schemas.microsoft.com/office/drawing/2014/main" id="{53AF61EC-8881-4FD6-BE46-B7B66A2A07FC}"/>
              </a:ext>
            </a:extLst>
          </p:cNvPr>
          <p:cNvSpPr txBox="1">
            <a:spLocks/>
          </p:cNvSpPr>
          <p:nvPr/>
        </p:nvSpPr>
        <p:spPr>
          <a:xfrm>
            <a:off x="4799093" y="2176926"/>
            <a:ext cx="1674519" cy="120721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rmAutofit/>
          </a:bodyPr>
          <a:lstStyle>
            <a:lvl1pPr marL="464122" indent="-464122" defTabSz="574629">
              <a:spcBef>
                <a:spcPts val="754"/>
              </a:spcBef>
              <a:buSzPct val="100000"/>
              <a:buFont typeface="Arial"/>
              <a:buChar char="•"/>
              <a:defRPr sz="3519">
                <a:latin typeface="Arial"/>
                <a:ea typeface="Arial"/>
                <a:cs typeface="Arial"/>
                <a:sym typeface="Arial"/>
              </a:defRPr>
            </a:lvl1pPr>
            <a:lvl2pPr marL="1077431" indent="-502800" defTabSz="574629">
              <a:spcBef>
                <a:spcPts val="754"/>
              </a:spcBef>
              <a:buSzPct val="100000"/>
              <a:buFont typeface="Arial"/>
              <a:buChar char="–"/>
              <a:defRPr sz="3519">
                <a:latin typeface="Arial"/>
                <a:ea typeface="Arial"/>
                <a:cs typeface="Arial"/>
                <a:sym typeface="Arial"/>
              </a:defRPr>
            </a:lvl2pPr>
            <a:lvl3pPr marL="1596193" indent="-446934" defTabSz="574629">
              <a:spcBef>
                <a:spcPts val="754"/>
              </a:spcBef>
              <a:buSzPct val="100000"/>
              <a:buFont typeface="Arial"/>
              <a:buChar char="•"/>
              <a:defRPr sz="3519">
                <a:latin typeface="Arial"/>
                <a:ea typeface="Arial"/>
                <a:cs typeface="Arial"/>
                <a:sym typeface="Arial"/>
              </a:defRPr>
            </a:lvl3pPr>
            <a:lvl4pPr marL="2170823" indent="-446934" defTabSz="574629">
              <a:spcBef>
                <a:spcPts val="754"/>
              </a:spcBef>
              <a:buSzPct val="100000"/>
              <a:buFont typeface="Arial"/>
              <a:buChar char="–"/>
              <a:defRPr sz="3519">
                <a:latin typeface="Arial"/>
                <a:ea typeface="Arial"/>
                <a:cs typeface="Arial"/>
                <a:sym typeface="Arial"/>
              </a:defRPr>
            </a:lvl4pPr>
            <a:lvl5pPr marL="2745452" indent="-446934" defTabSz="574629">
              <a:spcBef>
                <a:spcPts val="754"/>
              </a:spcBef>
              <a:buSzPct val="100000"/>
              <a:buFont typeface="Arial"/>
              <a:buChar char="»"/>
              <a:defRPr sz="3519">
                <a:latin typeface="Arial"/>
                <a:ea typeface="Arial"/>
                <a:cs typeface="Arial"/>
                <a:sym typeface="Arial"/>
              </a:defRPr>
            </a:lvl5pPr>
            <a:lvl6pPr marL="3275387" indent="-402239" defTabSz="574629">
              <a:spcBef>
                <a:spcPts val="754"/>
              </a:spcBef>
              <a:buSzPct val="100000"/>
              <a:buFont typeface="Arial"/>
              <a:buChar char="•"/>
              <a:defRPr sz="3519">
                <a:latin typeface="Arial"/>
                <a:ea typeface="Arial"/>
                <a:cs typeface="Arial"/>
                <a:sym typeface="Arial"/>
              </a:defRPr>
            </a:lvl6pPr>
            <a:lvl7pPr marL="3850016" indent="-402239" defTabSz="574629">
              <a:spcBef>
                <a:spcPts val="754"/>
              </a:spcBef>
              <a:buSzPct val="100000"/>
              <a:buFont typeface="Arial"/>
              <a:buChar char="•"/>
              <a:defRPr sz="3519">
                <a:latin typeface="Arial"/>
                <a:ea typeface="Arial"/>
                <a:cs typeface="Arial"/>
                <a:sym typeface="Arial"/>
              </a:defRPr>
            </a:lvl7pPr>
            <a:lvl8pPr marL="4424647" indent="-402239" defTabSz="574629">
              <a:spcBef>
                <a:spcPts val="754"/>
              </a:spcBef>
              <a:buSzPct val="100000"/>
              <a:buFont typeface="Arial"/>
              <a:buChar char="•"/>
              <a:defRPr sz="3519">
                <a:latin typeface="Arial"/>
                <a:ea typeface="Arial"/>
                <a:cs typeface="Arial"/>
                <a:sym typeface="Arial"/>
              </a:defRPr>
            </a:lvl8pPr>
            <a:lvl9pPr marL="4999276" indent="-402240" defTabSz="574629">
              <a:spcBef>
                <a:spcPts val="754"/>
              </a:spcBef>
              <a:buSzPct val="100000"/>
              <a:buFont typeface="Arial"/>
              <a:buChar char="•"/>
              <a:defRPr sz="3519">
                <a:latin typeface="Arial"/>
                <a:ea typeface="Arial"/>
                <a:cs typeface="Arial"/>
                <a:sym typeface="Arial"/>
              </a:defRPr>
            </a:lvl9pPr>
          </a:lstStyle>
          <a:p>
            <a:pPr marL="0" indent="0" algn="ctr">
              <a:spcBef>
                <a:spcPts val="477"/>
              </a:spcBef>
              <a:buNone/>
            </a:pPr>
            <a:r>
              <a:rPr lang="lv-LV" sz="2865" b="1" dirty="0">
                <a:solidFill>
                  <a:schemeClr val="tx1"/>
                </a:solidFill>
                <a:effectLst>
                  <a:outerShdw blurRad="38100" dist="38100" dir="2700000" algn="tl">
                    <a:srgbClr val="000000">
                      <a:alpha val="43137"/>
                    </a:srgbClr>
                  </a:outerShdw>
                </a:effectLst>
              </a:rPr>
              <a:t>2035</a:t>
            </a:r>
          </a:p>
          <a:p>
            <a:pPr marL="0" indent="0" algn="ctr">
              <a:spcBef>
                <a:spcPts val="477"/>
              </a:spcBef>
              <a:buNone/>
            </a:pPr>
            <a:r>
              <a:rPr lang="lv-LV" sz="1591" b="1" dirty="0">
                <a:solidFill>
                  <a:schemeClr val="tx1"/>
                </a:solidFill>
              </a:rPr>
              <a:t>Aizliegta ICE auto  tirdzniecība</a:t>
            </a:r>
            <a:endParaRPr lang="en-GB" sz="1910" b="1" dirty="0">
              <a:solidFill>
                <a:schemeClr val="tx1"/>
              </a:solidFill>
            </a:endParaRPr>
          </a:p>
        </p:txBody>
      </p:sp>
      <p:pic>
        <p:nvPicPr>
          <p:cNvPr id="1026" name="Picture 2" descr="Flag of California - State, Sales, Buy, Nylon - Star Spangled Flags">
            <a:extLst>
              <a:ext uri="{FF2B5EF4-FFF2-40B4-BE49-F238E27FC236}">
                <a16:creationId xmlns:a16="http://schemas.microsoft.com/office/drawing/2014/main" id="{C540BB8F-8E32-4916-85A6-53D4F7BD995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62414" y="3138540"/>
            <a:ext cx="727252" cy="7272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anada flag clipart - country flags">
            <a:extLst>
              <a:ext uri="{FF2B5EF4-FFF2-40B4-BE49-F238E27FC236}">
                <a16:creationId xmlns:a16="http://schemas.microsoft.com/office/drawing/2014/main" id="{14EEC237-3FEA-4F75-A6DA-D5C2EDCB92F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11198" y="3908999"/>
            <a:ext cx="579892" cy="57989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hina flag icon - country flags">
            <a:extLst>
              <a:ext uri="{FF2B5EF4-FFF2-40B4-BE49-F238E27FC236}">
                <a16:creationId xmlns:a16="http://schemas.microsoft.com/office/drawing/2014/main" id="{41F94BB1-85A5-4B5B-B8D4-47879947AB8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73216" y="3369063"/>
            <a:ext cx="727252" cy="485804"/>
          </a:xfrm>
          <a:prstGeom prst="rect">
            <a:avLst/>
          </a:prstGeom>
          <a:noFill/>
          <a:extLst>
            <a:ext uri="{909E8E84-426E-40DD-AFC4-6F175D3DCCD1}">
              <a14:hiddenFill xmlns:a14="http://schemas.microsoft.com/office/drawing/2010/main">
                <a:solidFill>
                  <a:srgbClr val="FFFFFF"/>
                </a:solidFill>
              </a14:hiddenFill>
            </a:ext>
          </a:extLst>
        </p:spPr>
      </p:pic>
      <p:sp>
        <p:nvSpPr>
          <p:cNvPr id="26" name="Text Placeholder 2">
            <a:extLst>
              <a:ext uri="{FF2B5EF4-FFF2-40B4-BE49-F238E27FC236}">
                <a16:creationId xmlns:a16="http://schemas.microsoft.com/office/drawing/2014/main" id="{4354FB50-D8FC-491B-944E-6BB1331CAC06}"/>
              </a:ext>
            </a:extLst>
          </p:cNvPr>
          <p:cNvSpPr txBox="1">
            <a:spLocks/>
          </p:cNvSpPr>
          <p:nvPr/>
        </p:nvSpPr>
        <p:spPr>
          <a:xfrm>
            <a:off x="8673643" y="2176925"/>
            <a:ext cx="1674519" cy="120721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rmAutofit/>
          </a:bodyPr>
          <a:lstStyle>
            <a:lvl1pPr marL="464122" indent="-464122" defTabSz="574629">
              <a:spcBef>
                <a:spcPts val="754"/>
              </a:spcBef>
              <a:buSzPct val="100000"/>
              <a:buFont typeface="Arial"/>
              <a:buChar char="•"/>
              <a:defRPr sz="3519">
                <a:latin typeface="Arial"/>
                <a:ea typeface="Arial"/>
                <a:cs typeface="Arial"/>
                <a:sym typeface="Arial"/>
              </a:defRPr>
            </a:lvl1pPr>
            <a:lvl2pPr marL="1077431" indent="-502800" defTabSz="574629">
              <a:spcBef>
                <a:spcPts val="754"/>
              </a:spcBef>
              <a:buSzPct val="100000"/>
              <a:buFont typeface="Arial"/>
              <a:buChar char="–"/>
              <a:defRPr sz="3519">
                <a:latin typeface="Arial"/>
                <a:ea typeface="Arial"/>
                <a:cs typeface="Arial"/>
                <a:sym typeface="Arial"/>
              </a:defRPr>
            </a:lvl2pPr>
            <a:lvl3pPr marL="1596193" indent="-446934" defTabSz="574629">
              <a:spcBef>
                <a:spcPts val="754"/>
              </a:spcBef>
              <a:buSzPct val="100000"/>
              <a:buFont typeface="Arial"/>
              <a:buChar char="•"/>
              <a:defRPr sz="3519">
                <a:latin typeface="Arial"/>
                <a:ea typeface="Arial"/>
                <a:cs typeface="Arial"/>
                <a:sym typeface="Arial"/>
              </a:defRPr>
            </a:lvl3pPr>
            <a:lvl4pPr marL="2170823" indent="-446934" defTabSz="574629">
              <a:spcBef>
                <a:spcPts val="754"/>
              </a:spcBef>
              <a:buSzPct val="100000"/>
              <a:buFont typeface="Arial"/>
              <a:buChar char="–"/>
              <a:defRPr sz="3519">
                <a:latin typeface="Arial"/>
                <a:ea typeface="Arial"/>
                <a:cs typeface="Arial"/>
                <a:sym typeface="Arial"/>
              </a:defRPr>
            </a:lvl4pPr>
            <a:lvl5pPr marL="2745452" indent="-446934" defTabSz="574629">
              <a:spcBef>
                <a:spcPts val="754"/>
              </a:spcBef>
              <a:buSzPct val="100000"/>
              <a:buFont typeface="Arial"/>
              <a:buChar char="»"/>
              <a:defRPr sz="3519">
                <a:latin typeface="Arial"/>
                <a:ea typeface="Arial"/>
                <a:cs typeface="Arial"/>
                <a:sym typeface="Arial"/>
              </a:defRPr>
            </a:lvl5pPr>
            <a:lvl6pPr marL="3275387" indent="-402239" defTabSz="574629">
              <a:spcBef>
                <a:spcPts val="754"/>
              </a:spcBef>
              <a:buSzPct val="100000"/>
              <a:buFont typeface="Arial"/>
              <a:buChar char="•"/>
              <a:defRPr sz="3519">
                <a:latin typeface="Arial"/>
                <a:ea typeface="Arial"/>
                <a:cs typeface="Arial"/>
                <a:sym typeface="Arial"/>
              </a:defRPr>
            </a:lvl6pPr>
            <a:lvl7pPr marL="3850016" indent="-402239" defTabSz="574629">
              <a:spcBef>
                <a:spcPts val="754"/>
              </a:spcBef>
              <a:buSzPct val="100000"/>
              <a:buFont typeface="Arial"/>
              <a:buChar char="•"/>
              <a:defRPr sz="3519">
                <a:latin typeface="Arial"/>
                <a:ea typeface="Arial"/>
                <a:cs typeface="Arial"/>
                <a:sym typeface="Arial"/>
              </a:defRPr>
            </a:lvl7pPr>
            <a:lvl8pPr marL="4424647" indent="-402239" defTabSz="574629">
              <a:spcBef>
                <a:spcPts val="754"/>
              </a:spcBef>
              <a:buSzPct val="100000"/>
              <a:buFont typeface="Arial"/>
              <a:buChar char="•"/>
              <a:defRPr sz="3519">
                <a:latin typeface="Arial"/>
                <a:ea typeface="Arial"/>
                <a:cs typeface="Arial"/>
                <a:sym typeface="Arial"/>
              </a:defRPr>
            </a:lvl8pPr>
            <a:lvl9pPr marL="4999276" indent="-402240" defTabSz="574629">
              <a:spcBef>
                <a:spcPts val="754"/>
              </a:spcBef>
              <a:buSzPct val="100000"/>
              <a:buFont typeface="Arial"/>
              <a:buChar char="•"/>
              <a:defRPr sz="3519">
                <a:latin typeface="Arial"/>
                <a:ea typeface="Arial"/>
                <a:cs typeface="Arial"/>
                <a:sym typeface="Arial"/>
              </a:defRPr>
            </a:lvl9pPr>
          </a:lstStyle>
          <a:p>
            <a:pPr marL="0" indent="0" algn="ctr">
              <a:spcBef>
                <a:spcPts val="477"/>
              </a:spcBef>
              <a:buNone/>
            </a:pPr>
            <a:r>
              <a:rPr lang="lv-LV" sz="2865" b="1" dirty="0">
                <a:solidFill>
                  <a:schemeClr val="tx1"/>
                </a:solidFill>
                <a:effectLst>
                  <a:outerShdw blurRad="38100" dist="38100" dir="2700000" algn="tl">
                    <a:srgbClr val="000000">
                      <a:alpha val="43137"/>
                    </a:srgbClr>
                  </a:outerShdw>
                </a:effectLst>
              </a:rPr>
              <a:t>2050</a:t>
            </a:r>
          </a:p>
          <a:p>
            <a:pPr marL="0" indent="0" algn="ctr">
              <a:spcBef>
                <a:spcPts val="477"/>
              </a:spcBef>
              <a:buNone/>
            </a:pPr>
            <a:r>
              <a:rPr lang="lv-LV" sz="1591" b="1" dirty="0">
                <a:solidFill>
                  <a:schemeClr val="tx1"/>
                </a:solidFill>
              </a:rPr>
              <a:t>Aizliegta ICE auto  tirdzniecība</a:t>
            </a:r>
            <a:endParaRPr lang="en-GB" sz="1910" b="1" dirty="0">
              <a:solidFill>
                <a:schemeClr val="tx1"/>
              </a:solidFill>
            </a:endParaRPr>
          </a:p>
        </p:txBody>
      </p:sp>
      <p:pic>
        <p:nvPicPr>
          <p:cNvPr id="4098" name="Picture 2" descr="Costa Rica flag icon - country flags">
            <a:extLst>
              <a:ext uri="{FF2B5EF4-FFF2-40B4-BE49-F238E27FC236}">
                <a16:creationId xmlns:a16="http://schemas.microsoft.com/office/drawing/2014/main" id="{96031DF5-FACF-48F0-90BC-B0F4F77DD55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228015" y="3309242"/>
            <a:ext cx="565773" cy="5657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Denmark flag clipart - free download">
            <a:extLst>
              <a:ext uri="{FF2B5EF4-FFF2-40B4-BE49-F238E27FC236}">
                <a16:creationId xmlns:a16="http://schemas.microsoft.com/office/drawing/2014/main" id="{E07BE73E-F4E0-4386-9088-8D4175CE7AB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343" y="3970830"/>
            <a:ext cx="638974" cy="42683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AF14CFD8-F22D-42D1-85DD-ACC2B1A78C1B}"/>
              </a:ext>
            </a:extLst>
          </p:cNvPr>
          <p:cNvSpPr txBox="1">
            <a:spLocks/>
          </p:cNvSpPr>
          <p:nvPr/>
        </p:nvSpPr>
        <p:spPr>
          <a:xfrm>
            <a:off x="4959466" y="4443386"/>
            <a:ext cx="1305606" cy="48602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rmAutofit/>
          </a:bodyPr>
          <a:lstStyle>
            <a:lvl1pPr marL="464122" indent="-464122" defTabSz="574629">
              <a:spcBef>
                <a:spcPts val="754"/>
              </a:spcBef>
              <a:buSzPct val="100000"/>
              <a:buFont typeface="Arial"/>
              <a:buChar char="•"/>
              <a:defRPr sz="3519">
                <a:latin typeface="Arial"/>
                <a:ea typeface="Arial"/>
                <a:cs typeface="Arial"/>
                <a:sym typeface="Arial"/>
              </a:defRPr>
            </a:lvl1pPr>
            <a:lvl2pPr marL="1077431" indent="-502800" defTabSz="574629">
              <a:spcBef>
                <a:spcPts val="754"/>
              </a:spcBef>
              <a:buSzPct val="100000"/>
              <a:buFont typeface="Arial"/>
              <a:buChar char="–"/>
              <a:defRPr sz="3519">
                <a:latin typeface="Arial"/>
                <a:ea typeface="Arial"/>
                <a:cs typeface="Arial"/>
                <a:sym typeface="Arial"/>
              </a:defRPr>
            </a:lvl2pPr>
            <a:lvl3pPr marL="1596193" indent="-446934" defTabSz="574629">
              <a:spcBef>
                <a:spcPts val="754"/>
              </a:spcBef>
              <a:buSzPct val="100000"/>
              <a:buFont typeface="Arial"/>
              <a:buChar char="•"/>
              <a:defRPr sz="3519">
                <a:latin typeface="Arial"/>
                <a:ea typeface="Arial"/>
                <a:cs typeface="Arial"/>
                <a:sym typeface="Arial"/>
              </a:defRPr>
            </a:lvl3pPr>
            <a:lvl4pPr marL="2170823" indent="-446934" defTabSz="574629">
              <a:spcBef>
                <a:spcPts val="754"/>
              </a:spcBef>
              <a:buSzPct val="100000"/>
              <a:buFont typeface="Arial"/>
              <a:buChar char="–"/>
              <a:defRPr sz="3519">
                <a:latin typeface="Arial"/>
                <a:ea typeface="Arial"/>
                <a:cs typeface="Arial"/>
                <a:sym typeface="Arial"/>
              </a:defRPr>
            </a:lvl4pPr>
            <a:lvl5pPr marL="2745452" indent="-446934" defTabSz="574629">
              <a:spcBef>
                <a:spcPts val="754"/>
              </a:spcBef>
              <a:buSzPct val="100000"/>
              <a:buFont typeface="Arial"/>
              <a:buChar char="»"/>
              <a:defRPr sz="3519">
                <a:latin typeface="Arial"/>
                <a:ea typeface="Arial"/>
                <a:cs typeface="Arial"/>
                <a:sym typeface="Arial"/>
              </a:defRPr>
            </a:lvl5pPr>
            <a:lvl6pPr marL="3275387" indent="-402239" defTabSz="574629">
              <a:spcBef>
                <a:spcPts val="754"/>
              </a:spcBef>
              <a:buSzPct val="100000"/>
              <a:buFont typeface="Arial"/>
              <a:buChar char="•"/>
              <a:defRPr sz="3519">
                <a:latin typeface="Arial"/>
                <a:ea typeface="Arial"/>
                <a:cs typeface="Arial"/>
                <a:sym typeface="Arial"/>
              </a:defRPr>
            </a:lvl6pPr>
            <a:lvl7pPr marL="3850016" indent="-402239" defTabSz="574629">
              <a:spcBef>
                <a:spcPts val="754"/>
              </a:spcBef>
              <a:buSzPct val="100000"/>
              <a:buFont typeface="Arial"/>
              <a:buChar char="•"/>
              <a:defRPr sz="3519">
                <a:latin typeface="Arial"/>
                <a:ea typeface="Arial"/>
                <a:cs typeface="Arial"/>
                <a:sym typeface="Arial"/>
              </a:defRPr>
            </a:lvl7pPr>
            <a:lvl8pPr marL="4424647" indent="-402239" defTabSz="574629">
              <a:spcBef>
                <a:spcPts val="754"/>
              </a:spcBef>
              <a:buSzPct val="100000"/>
              <a:buFont typeface="Arial"/>
              <a:buChar char="•"/>
              <a:defRPr sz="3519">
                <a:latin typeface="Arial"/>
                <a:ea typeface="Arial"/>
                <a:cs typeface="Arial"/>
                <a:sym typeface="Arial"/>
              </a:defRPr>
            </a:lvl8pPr>
            <a:lvl9pPr marL="4999276" indent="-402240" defTabSz="574629">
              <a:spcBef>
                <a:spcPts val="754"/>
              </a:spcBef>
              <a:buSzPct val="100000"/>
              <a:buFont typeface="Arial"/>
              <a:buChar char="•"/>
              <a:defRPr sz="3519">
                <a:latin typeface="Arial"/>
                <a:ea typeface="Arial"/>
                <a:cs typeface="Arial"/>
                <a:sym typeface="Arial"/>
              </a:defRPr>
            </a:lvl9pPr>
          </a:lstStyle>
          <a:p>
            <a:pPr marL="0" indent="0" algn="ctr">
              <a:spcBef>
                <a:spcPts val="477"/>
              </a:spcBef>
              <a:buNone/>
            </a:pPr>
            <a:r>
              <a:rPr lang="lv-LV" sz="1591" dirty="0">
                <a:solidFill>
                  <a:schemeClr val="tx1"/>
                </a:solidFill>
                <a:effectLst>
                  <a:outerShdw blurRad="38100" dist="38100" dir="2700000" algn="tl">
                    <a:srgbClr val="000000">
                      <a:alpha val="43137"/>
                    </a:srgbClr>
                  </a:outerShdw>
                </a:effectLst>
              </a:rPr>
              <a:t>Any vehicle sale</a:t>
            </a:r>
            <a:endParaRPr lang="en-GB" sz="1114" dirty="0">
              <a:solidFill>
                <a:schemeClr val="tx1"/>
              </a:solidFill>
            </a:endParaRPr>
          </a:p>
        </p:txBody>
      </p:sp>
      <p:pic>
        <p:nvPicPr>
          <p:cNvPr id="5122" name="Picture 2" descr="Egypt flag vector - country flags">
            <a:extLst>
              <a:ext uri="{FF2B5EF4-FFF2-40B4-BE49-F238E27FC236}">
                <a16:creationId xmlns:a16="http://schemas.microsoft.com/office/drawing/2014/main" id="{71075F62-0D1E-45A0-B00B-7B12B271D43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61882" y="4560979"/>
            <a:ext cx="727582" cy="4860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The United Kingdom flag clipart - free download">
            <a:extLst>
              <a:ext uri="{FF2B5EF4-FFF2-40B4-BE49-F238E27FC236}">
                <a16:creationId xmlns:a16="http://schemas.microsoft.com/office/drawing/2014/main" id="{3CDE3DE9-560A-483C-8BF6-BD2A9374312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44935" y="5048656"/>
            <a:ext cx="582451" cy="450381"/>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38D48DB4-4A3D-428F-8847-E666A109D624}"/>
              </a:ext>
            </a:extLst>
          </p:cNvPr>
          <p:cNvSpPr txBox="1">
            <a:spLocks/>
          </p:cNvSpPr>
          <p:nvPr/>
        </p:nvSpPr>
        <p:spPr>
          <a:xfrm>
            <a:off x="5197147" y="5507843"/>
            <a:ext cx="857783" cy="28716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rmAutofit fontScale="92500"/>
          </a:bodyPr>
          <a:lstStyle>
            <a:lvl1pPr marL="464122" indent="-464122" defTabSz="574629">
              <a:spcBef>
                <a:spcPts val="754"/>
              </a:spcBef>
              <a:buSzPct val="100000"/>
              <a:buFont typeface="Arial"/>
              <a:buChar char="•"/>
              <a:defRPr sz="3519">
                <a:latin typeface="Arial"/>
                <a:ea typeface="Arial"/>
                <a:cs typeface="Arial"/>
                <a:sym typeface="Arial"/>
              </a:defRPr>
            </a:lvl1pPr>
            <a:lvl2pPr marL="1077431" indent="-502800" defTabSz="574629">
              <a:spcBef>
                <a:spcPts val="754"/>
              </a:spcBef>
              <a:buSzPct val="100000"/>
              <a:buFont typeface="Arial"/>
              <a:buChar char="–"/>
              <a:defRPr sz="3519">
                <a:latin typeface="Arial"/>
                <a:ea typeface="Arial"/>
                <a:cs typeface="Arial"/>
                <a:sym typeface="Arial"/>
              </a:defRPr>
            </a:lvl2pPr>
            <a:lvl3pPr marL="1596193" indent="-446934" defTabSz="574629">
              <a:spcBef>
                <a:spcPts val="754"/>
              </a:spcBef>
              <a:buSzPct val="100000"/>
              <a:buFont typeface="Arial"/>
              <a:buChar char="•"/>
              <a:defRPr sz="3519">
                <a:latin typeface="Arial"/>
                <a:ea typeface="Arial"/>
                <a:cs typeface="Arial"/>
                <a:sym typeface="Arial"/>
              </a:defRPr>
            </a:lvl3pPr>
            <a:lvl4pPr marL="2170823" indent="-446934" defTabSz="574629">
              <a:spcBef>
                <a:spcPts val="754"/>
              </a:spcBef>
              <a:buSzPct val="100000"/>
              <a:buFont typeface="Arial"/>
              <a:buChar char="–"/>
              <a:defRPr sz="3519">
                <a:latin typeface="Arial"/>
                <a:ea typeface="Arial"/>
                <a:cs typeface="Arial"/>
                <a:sym typeface="Arial"/>
              </a:defRPr>
            </a:lvl4pPr>
            <a:lvl5pPr marL="2745452" indent="-446934" defTabSz="574629">
              <a:spcBef>
                <a:spcPts val="754"/>
              </a:spcBef>
              <a:buSzPct val="100000"/>
              <a:buFont typeface="Arial"/>
              <a:buChar char="»"/>
              <a:defRPr sz="3519">
                <a:latin typeface="Arial"/>
                <a:ea typeface="Arial"/>
                <a:cs typeface="Arial"/>
                <a:sym typeface="Arial"/>
              </a:defRPr>
            </a:lvl5pPr>
            <a:lvl6pPr marL="3275387" indent="-402239" defTabSz="574629">
              <a:spcBef>
                <a:spcPts val="754"/>
              </a:spcBef>
              <a:buSzPct val="100000"/>
              <a:buFont typeface="Arial"/>
              <a:buChar char="•"/>
              <a:defRPr sz="3519">
                <a:latin typeface="Arial"/>
                <a:ea typeface="Arial"/>
                <a:cs typeface="Arial"/>
                <a:sym typeface="Arial"/>
              </a:defRPr>
            </a:lvl6pPr>
            <a:lvl7pPr marL="3850016" indent="-402239" defTabSz="574629">
              <a:spcBef>
                <a:spcPts val="754"/>
              </a:spcBef>
              <a:buSzPct val="100000"/>
              <a:buFont typeface="Arial"/>
              <a:buChar char="•"/>
              <a:defRPr sz="3519">
                <a:latin typeface="Arial"/>
                <a:ea typeface="Arial"/>
                <a:cs typeface="Arial"/>
                <a:sym typeface="Arial"/>
              </a:defRPr>
            </a:lvl7pPr>
            <a:lvl8pPr marL="4424647" indent="-402239" defTabSz="574629">
              <a:spcBef>
                <a:spcPts val="754"/>
              </a:spcBef>
              <a:buSzPct val="100000"/>
              <a:buFont typeface="Arial"/>
              <a:buChar char="•"/>
              <a:defRPr sz="3519">
                <a:latin typeface="Arial"/>
                <a:ea typeface="Arial"/>
                <a:cs typeface="Arial"/>
                <a:sym typeface="Arial"/>
              </a:defRPr>
            </a:lvl8pPr>
            <a:lvl9pPr marL="4999276" indent="-402240" defTabSz="574629">
              <a:spcBef>
                <a:spcPts val="754"/>
              </a:spcBef>
              <a:buSzPct val="100000"/>
              <a:buFont typeface="Arial"/>
              <a:buChar char="•"/>
              <a:defRPr sz="3519">
                <a:latin typeface="Arial"/>
                <a:ea typeface="Arial"/>
                <a:cs typeface="Arial"/>
                <a:sym typeface="Arial"/>
              </a:defRPr>
            </a:lvl9pPr>
          </a:lstStyle>
          <a:p>
            <a:pPr marL="0" indent="0" algn="ctr">
              <a:spcBef>
                <a:spcPts val="477"/>
              </a:spcBef>
              <a:buNone/>
            </a:pPr>
            <a:r>
              <a:rPr lang="lv-LV" sz="1591" dirty="0">
                <a:solidFill>
                  <a:schemeClr val="tx1"/>
                </a:solidFill>
                <a:effectLst>
                  <a:outerShdw blurRad="38100" dist="38100" dir="2700000" algn="tl">
                    <a:srgbClr val="000000">
                      <a:alpha val="43137"/>
                    </a:srgbClr>
                  </a:outerShdw>
                </a:effectLst>
              </a:rPr>
              <a:t>Stop HEV</a:t>
            </a:r>
            <a:endParaRPr lang="en-GB" sz="1114" dirty="0">
              <a:solidFill>
                <a:schemeClr val="tx1"/>
              </a:solidFill>
            </a:endParaRPr>
          </a:p>
        </p:txBody>
      </p:sp>
      <p:pic>
        <p:nvPicPr>
          <p:cNvPr id="6146" name="Picture 2" descr="Germany flag image - country flags">
            <a:extLst>
              <a:ext uri="{FF2B5EF4-FFF2-40B4-BE49-F238E27FC236}">
                <a16:creationId xmlns:a16="http://schemas.microsoft.com/office/drawing/2014/main" id="{7818CBA6-E46C-4023-9DED-526D80B2566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900891" y="5049562"/>
            <a:ext cx="693201" cy="46305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celand icon circle stock vector. Illustration of national - 82575648">
            <a:extLst>
              <a:ext uri="{FF2B5EF4-FFF2-40B4-BE49-F238E27FC236}">
                <a16:creationId xmlns:a16="http://schemas.microsoft.com/office/drawing/2014/main" id="{3E4FC9DF-2921-40F2-8F55-C3728F71E784}"/>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5897" t="17166" r="15903" b="14847"/>
          <a:stretch/>
        </p:blipFill>
        <p:spPr bwMode="auto">
          <a:xfrm>
            <a:off x="3800191" y="4929411"/>
            <a:ext cx="636449" cy="63446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lag India 3D - Free image on Pixabay">
            <a:extLst>
              <a:ext uri="{FF2B5EF4-FFF2-40B4-BE49-F238E27FC236}">
                <a16:creationId xmlns:a16="http://schemas.microsoft.com/office/drawing/2014/main" id="{98F2CBAB-BED4-4791-8AC1-ECACA7AB1E68}"/>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0195" t="9223" r="19127" b="7699"/>
          <a:stretch/>
        </p:blipFill>
        <p:spPr bwMode="auto">
          <a:xfrm>
            <a:off x="2990386" y="5618654"/>
            <a:ext cx="569180" cy="58875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Israel flag icon - country flags">
            <a:extLst>
              <a:ext uri="{FF2B5EF4-FFF2-40B4-BE49-F238E27FC236}">
                <a16:creationId xmlns:a16="http://schemas.microsoft.com/office/drawing/2014/main" id="{D47E9B31-BF3E-4A95-9154-7FDE205C562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12528" y="5676714"/>
            <a:ext cx="765185" cy="51114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Singapore flag vector - country flags">
            <a:extLst>
              <a:ext uri="{FF2B5EF4-FFF2-40B4-BE49-F238E27FC236}">
                <a16:creationId xmlns:a16="http://schemas.microsoft.com/office/drawing/2014/main" id="{95613F63-48A3-4635-AEFC-B85A862329D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570559" y="5168153"/>
            <a:ext cx="718905" cy="480228"/>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Slovenia flag image - country flags">
            <a:extLst>
              <a:ext uri="{FF2B5EF4-FFF2-40B4-BE49-F238E27FC236}">
                <a16:creationId xmlns:a16="http://schemas.microsoft.com/office/drawing/2014/main" id="{C4B8012B-A543-42DA-B8FB-97E07DD76B0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948752" y="6313444"/>
            <a:ext cx="645340" cy="43108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Taiwan flag emoji - country flags">
            <a:extLst>
              <a:ext uri="{FF2B5EF4-FFF2-40B4-BE49-F238E27FC236}">
                <a16:creationId xmlns:a16="http://schemas.microsoft.com/office/drawing/2014/main" id="{579E5C09-6883-46C5-996C-0299AABF03E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471346" y="4542097"/>
            <a:ext cx="727583" cy="486025"/>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European, country, eu, euro, europe, flag, union icon - Download on  Iconfinder">
            <a:extLst>
              <a:ext uri="{FF2B5EF4-FFF2-40B4-BE49-F238E27FC236}">
                <a16:creationId xmlns:a16="http://schemas.microsoft.com/office/drawing/2014/main" id="{5BC8D367-364B-457F-8848-C8CF3E99EC9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48580" y="4311106"/>
            <a:ext cx="1581206" cy="1588257"/>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2">
            <a:extLst>
              <a:ext uri="{FF2B5EF4-FFF2-40B4-BE49-F238E27FC236}">
                <a16:creationId xmlns:a16="http://schemas.microsoft.com/office/drawing/2014/main" id="{4F59A071-C4B8-9953-AD64-076548BB6E1C}"/>
              </a:ext>
            </a:extLst>
          </p:cNvPr>
          <p:cNvSpPr txBox="1">
            <a:spLocks/>
          </p:cNvSpPr>
          <p:nvPr/>
        </p:nvSpPr>
        <p:spPr>
          <a:xfrm>
            <a:off x="385816" y="5676714"/>
            <a:ext cx="1896967" cy="120721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rmAutofit/>
          </a:bodyPr>
          <a:lstStyle>
            <a:lvl1pPr marL="464122" indent="-464122" defTabSz="574629">
              <a:spcBef>
                <a:spcPts val="754"/>
              </a:spcBef>
              <a:buSzPct val="100000"/>
              <a:buFont typeface="Arial"/>
              <a:buChar char="•"/>
              <a:defRPr sz="3519">
                <a:latin typeface="Arial"/>
                <a:ea typeface="Arial"/>
                <a:cs typeface="Arial"/>
                <a:sym typeface="Arial"/>
              </a:defRPr>
            </a:lvl1pPr>
            <a:lvl2pPr marL="1077431" indent="-502800" defTabSz="574629">
              <a:spcBef>
                <a:spcPts val="754"/>
              </a:spcBef>
              <a:buSzPct val="100000"/>
              <a:buFont typeface="Arial"/>
              <a:buChar char="–"/>
              <a:defRPr sz="3519">
                <a:latin typeface="Arial"/>
                <a:ea typeface="Arial"/>
                <a:cs typeface="Arial"/>
                <a:sym typeface="Arial"/>
              </a:defRPr>
            </a:lvl2pPr>
            <a:lvl3pPr marL="1596193" indent="-446934" defTabSz="574629">
              <a:spcBef>
                <a:spcPts val="754"/>
              </a:spcBef>
              <a:buSzPct val="100000"/>
              <a:buFont typeface="Arial"/>
              <a:buChar char="•"/>
              <a:defRPr sz="3519">
                <a:latin typeface="Arial"/>
                <a:ea typeface="Arial"/>
                <a:cs typeface="Arial"/>
                <a:sym typeface="Arial"/>
              </a:defRPr>
            </a:lvl3pPr>
            <a:lvl4pPr marL="2170823" indent="-446934" defTabSz="574629">
              <a:spcBef>
                <a:spcPts val="754"/>
              </a:spcBef>
              <a:buSzPct val="100000"/>
              <a:buFont typeface="Arial"/>
              <a:buChar char="–"/>
              <a:defRPr sz="3519">
                <a:latin typeface="Arial"/>
                <a:ea typeface="Arial"/>
                <a:cs typeface="Arial"/>
                <a:sym typeface="Arial"/>
              </a:defRPr>
            </a:lvl4pPr>
            <a:lvl5pPr marL="2745452" indent="-446934" defTabSz="574629">
              <a:spcBef>
                <a:spcPts val="754"/>
              </a:spcBef>
              <a:buSzPct val="100000"/>
              <a:buFont typeface="Arial"/>
              <a:buChar char="»"/>
              <a:defRPr sz="3519">
                <a:latin typeface="Arial"/>
                <a:ea typeface="Arial"/>
                <a:cs typeface="Arial"/>
                <a:sym typeface="Arial"/>
              </a:defRPr>
            </a:lvl5pPr>
            <a:lvl6pPr marL="3275387" indent="-402239" defTabSz="574629">
              <a:spcBef>
                <a:spcPts val="754"/>
              </a:spcBef>
              <a:buSzPct val="100000"/>
              <a:buFont typeface="Arial"/>
              <a:buChar char="•"/>
              <a:defRPr sz="3519">
                <a:latin typeface="Arial"/>
                <a:ea typeface="Arial"/>
                <a:cs typeface="Arial"/>
                <a:sym typeface="Arial"/>
              </a:defRPr>
            </a:lvl6pPr>
            <a:lvl7pPr marL="3850016" indent="-402239" defTabSz="574629">
              <a:spcBef>
                <a:spcPts val="754"/>
              </a:spcBef>
              <a:buSzPct val="100000"/>
              <a:buFont typeface="Arial"/>
              <a:buChar char="•"/>
              <a:defRPr sz="3519">
                <a:latin typeface="Arial"/>
                <a:ea typeface="Arial"/>
                <a:cs typeface="Arial"/>
                <a:sym typeface="Arial"/>
              </a:defRPr>
            </a:lvl7pPr>
            <a:lvl8pPr marL="4424647" indent="-402239" defTabSz="574629">
              <a:spcBef>
                <a:spcPts val="754"/>
              </a:spcBef>
              <a:buSzPct val="100000"/>
              <a:buFont typeface="Arial"/>
              <a:buChar char="•"/>
              <a:defRPr sz="3519">
                <a:latin typeface="Arial"/>
                <a:ea typeface="Arial"/>
                <a:cs typeface="Arial"/>
                <a:sym typeface="Arial"/>
              </a:defRPr>
            </a:lvl8pPr>
            <a:lvl9pPr marL="4999276" indent="-402240" defTabSz="574629">
              <a:spcBef>
                <a:spcPts val="754"/>
              </a:spcBef>
              <a:buSzPct val="100000"/>
              <a:buFont typeface="Arial"/>
              <a:buChar char="•"/>
              <a:defRPr sz="3519">
                <a:latin typeface="Arial"/>
                <a:ea typeface="Arial"/>
                <a:cs typeface="Arial"/>
                <a:sym typeface="Arial"/>
              </a:defRPr>
            </a:lvl9pPr>
          </a:lstStyle>
          <a:p>
            <a:pPr marL="0" indent="0" algn="ctr">
              <a:spcBef>
                <a:spcPts val="477"/>
              </a:spcBef>
              <a:buNone/>
            </a:pPr>
            <a:r>
              <a:rPr lang="lv-LV" sz="2865" b="1" dirty="0">
                <a:solidFill>
                  <a:srgbClr val="FF0000"/>
                </a:solidFill>
                <a:effectLst>
                  <a:outerShdw blurRad="38100" dist="38100" dir="2700000" algn="tl">
                    <a:srgbClr val="000000">
                      <a:alpha val="43137"/>
                    </a:srgbClr>
                  </a:outerShdw>
                </a:effectLst>
              </a:rPr>
              <a:t>2035</a:t>
            </a:r>
          </a:p>
          <a:p>
            <a:pPr marL="0" indent="0" algn="ctr">
              <a:spcBef>
                <a:spcPts val="477"/>
              </a:spcBef>
              <a:buNone/>
            </a:pPr>
            <a:r>
              <a:rPr lang="lv-LV" sz="1591" b="1" dirty="0">
                <a:solidFill>
                  <a:schemeClr val="tx1"/>
                </a:solidFill>
              </a:rPr>
              <a:t>Aizliegta ICE auto  tirdzniecība!!!</a:t>
            </a:r>
            <a:endParaRPr lang="en-GB" sz="1910" b="1" dirty="0">
              <a:solidFill>
                <a:schemeClr val="tx1"/>
              </a:solidFill>
            </a:endParaRPr>
          </a:p>
        </p:txBody>
      </p:sp>
      <p:sp>
        <p:nvSpPr>
          <p:cNvPr id="2" name="Frame 1">
            <a:extLst>
              <a:ext uri="{FF2B5EF4-FFF2-40B4-BE49-F238E27FC236}">
                <a16:creationId xmlns:a16="http://schemas.microsoft.com/office/drawing/2014/main" id="{B68B5547-F94F-8783-7080-919935C5A372}"/>
              </a:ext>
            </a:extLst>
          </p:cNvPr>
          <p:cNvSpPr/>
          <p:nvPr/>
        </p:nvSpPr>
        <p:spPr>
          <a:xfrm>
            <a:off x="137427" y="4478162"/>
            <a:ext cx="2465199" cy="2279887"/>
          </a:xfrm>
          <a:prstGeom prst="frame">
            <a:avLst>
              <a:gd name="adj1" fmla="val 2166"/>
            </a:avLst>
          </a:prstGeom>
          <a:solidFill>
            <a:srgbClr val="FF0000"/>
          </a:solidFill>
          <a:ln w="25400" cap="flat">
            <a:solidFill>
              <a:srgbClr val="FF0000"/>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0150" tIns="40150" rIns="40150" bIns="40150" numCol="1" spcCol="38100" rtlCol="0" anchor="ctr">
            <a:spAutoFit/>
          </a:bodyPr>
          <a:lstStyle/>
          <a:p>
            <a:pPr algn="l" defTabSz="363794" rtl="0" latinLnBrk="1" hangingPunct="0"/>
            <a:endParaRPr lang="en-US" sz="1432">
              <a:solidFill>
                <a:srgbClr val="000000"/>
              </a:solidFill>
            </a:endParaRPr>
          </a:p>
        </p:txBody>
      </p:sp>
    </p:spTree>
    <p:extLst>
      <p:ext uri="{BB962C8B-B14F-4D97-AF65-F5344CB8AC3E}">
        <p14:creationId xmlns:p14="http://schemas.microsoft.com/office/powerpoint/2010/main" val="128335938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p:cNvSpPr>
          <p:nvPr>
            <p:ph type="title"/>
          </p:nvPr>
        </p:nvSpPr>
        <p:spPr>
          <a:xfrm>
            <a:off x="321872" y="552539"/>
            <a:ext cx="7716128" cy="790771"/>
          </a:xfrm>
          <a:prstGeom prst="rect">
            <a:avLst/>
          </a:prstGeom>
          <a:ln w="12700">
            <a:miter lim="400000"/>
          </a:ln>
        </p:spPr>
        <p:txBody>
          <a:bodyPr lIns="40150" tIns="40150" rIns="40150" bIns="40150" anchor="ctr">
            <a:normAutofit/>
          </a:bodyPr>
          <a:lstStyle>
            <a:lvl1pPr>
              <a:lnSpc>
                <a:spcPct val="120000"/>
              </a:lnSpc>
            </a:lvl1pPr>
          </a:lstStyle>
          <a:p>
            <a:r>
              <a:rPr lang="lv-LV" sz="3501" dirty="0"/>
              <a:t>Elektroauto cena pret ICE </a:t>
            </a:r>
            <a:r>
              <a:rPr lang="lv-LV" sz="3501" b="1" dirty="0">
                <a:solidFill>
                  <a:srgbClr val="FF0000"/>
                </a:solidFill>
                <a:effectLst>
                  <a:outerShdw blurRad="38100" dist="38100" dir="2700000" algn="tl">
                    <a:srgbClr val="000000">
                      <a:alpha val="43137"/>
                    </a:srgbClr>
                  </a:outerShdw>
                </a:effectLst>
              </a:rPr>
              <a:t>LV piemērs</a:t>
            </a:r>
            <a:endParaRPr sz="3501" b="1" dirty="0">
              <a:solidFill>
                <a:srgbClr val="FF0000"/>
              </a:solidFill>
              <a:effectLst>
                <a:outerShdw blurRad="38100" dist="38100" dir="2700000" algn="tl">
                  <a:srgbClr val="000000">
                    <a:alpha val="43137"/>
                  </a:srgbClr>
                </a:outerShdw>
              </a:effectLst>
            </a:endParaRPr>
          </a:p>
        </p:txBody>
      </p:sp>
      <p:sp>
        <p:nvSpPr>
          <p:cNvPr id="7" name="Shape 25">
            <a:extLst>
              <a:ext uri="{FF2B5EF4-FFF2-40B4-BE49-F238E27FC236}">
                <a16:creationId xmlns:a16="http://schemas.microsoft.com/office/drawing/2014/main" id="{D4C68B62-186D-44DF-A931-891CF8C57DB1}"/>
              </a:ext>
            </a:extLst>
          </p:cNvPr>
          <p:cNvSpPr txBox="1">
            <a:spLocks/>
          </p:cNvSpPr>
          <p:nvPr/>
        </p:nvSpPr>
        <p:spPr>
          <a:xfrm>
            <a:off x="8890742" y="6405125"/>
            <a:ext cx="565773" cy="23735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r" defTabSz="448055">
              <a:defRPr sz="1300">
                <a:latin typeface="Arial"/>
                <a:ea typeface="Arial"/>
                <a:cs typeface="Arial"/>
                <a:sym typeface="Arial"/>
              </a:defRPr>
            </a:lvl1pPr>
            <a:lvl2pPr defTabSz="457200">
              <a:defRPr>
                <a:latin typeface="+mj-lt"/>
                <a:ea typeface="+mj-ea"/>
                <a:cs typeface="+mj-cs"/>
                <a:sym typeface="Helvetica"/>
              </a:defRPr>
            </a:lvl2pPr>
            <a:lvl3pPr defTabSz="457200">
              <a:defRPr>
                <a:latin typeface="+mj-lt"/>
                <a:ea typeface="+mj-ea"/>
                <a:cs typeface="+mj-cs"/>
                <a:sym typeface="Helvetica"/>
              </a:defRPr>
            </a:lvl3pPr>
            <a:lvl4pPr defTabSz="457200">
              <a:defRPr>
                <a:latin typeface="+mj-lt"/>
                <a:ea typeface="+mj-ea"/>
                <a:cs typeface="+mj-cs"/>
                <a:sym typeface="Helvetica"/>
              </a:defRPr>
            </a:lvl4pPr>
            <a:lvl5pPr defTabSz="457200">
              <a:defRPr>
                <a:latin typeface="+mj-lt"/>
                <a:ea typeface="+mj-ea"/>
                <a:cs typeface="+mj-cs"/>
                <a:sym typeface="Helvetica"/>
              </a:defRPr>
            </a:lvl5pPr>
            <a:lvl6pPr defTabSz="457200">
              <a:defRPr>
                <a:latin typeface="+mj-lt"/>
                <a:ea typeface="+mj-ea"/>
                <a:cs typeface="+mj-cs"/>
                <a:sym typeface="Helvetica"/>
              </a:defRPr>
            </a:lvl6pPr>
            <a:lvl7pPr defTabSz="457200">
              <a:defRPr>
                <a:latin typeface="+mj-lt"/>
                <a:ea typeface="+mj-ea"/>
                <a:cs typeface="+mj-cs"/>
                <a:sym typeface="Helvetica"/>
              </a:defRPr>
            </a:lvl7pPr>
            <a:lvl8pPr defTabSz="457200">
              <a:defRPr>
                <a:latin typeface="+mj-lt"/>
                <a:ea typeface="+mj-ea"/>
                <a:cs typeface="+mj-cs"/>
                <a:sym typeface="Helvetica"/>
              </a:defRPr>
            </a:lvl8pPr>
            <a:lvl9pPr defTabSz="457200">
              <a:defRPr>
                <a:latin typeface="+mj-lt"/>
                <a:ea typeface="+mj-ea"/>
                <a:cs typeface="+mj-cs"/>
                <a:sym typeface="Helvetica"/>
              </a:defRPr>
            </a:lvl9pPr>
          </a:lstStyle>
          <a:p>
            <a:pPr>
              <a:defRPr sz="1800"/>
            </a:pPr>
            <a:fld id="{86CB4B4D-7CA3-9044-876B-883B54F8677D}" type="slidenum">
              <a:rPr lang="lv-LV" sz="955"/>
              <a:pPr>
                <a:defRPr sz="1800"/>
              </a:pPr>
              <a:t>13</a:t>
            </a:fld>
            <a:endParaRPr lang="lv-LV" sz="955" dirty="0"/>
          </a:p>
        </p:txBody>
      </p:sp>
      <p:sp>
        <p:nvSpPr>
          <p:cNvPr id="17" name="Text Placeholder 2">
            <a:extLst>
              <a:ext uri="{FF2B5EF4-FFF2-40B4-BE49-F238E27FC236}">
                <a16:creationId xmlns:a16="http://schemas.microsoft.com/office/drawing/2014/main" id="{AFDE69A5-BACD-4323-961F-3242AE4FCD8F}"/>
              </a:ext>
            </a:extLst>
          </p:cNvPr>
          <p:cNvSpPr txBox="1">
            <a:spLocks/>
          </p:cNvSpPr>
          <p:nvPr/>
        </p:nvSpPr>
        <p:spPr>
          <a:xfrm>
            <a:off x="6945608" y="2065586"/>
            <a:ext cx="3760492" cy="44564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rmAutofit lnSpcReduction="10000"/>
          </a:bodyPr>
          <a:lstStyle>
            <a:lvl1pPr marL="369276" indent="-369276" defTabSz="457200">
              <a:spcBef>
                <a:spcPts val="600"/>
              </a:spcBef>
              <a:buSzPct val="100000"/>
              <a:buFont typeface="Arial"/>
              <a:buChar char="•"/>
              <a:defRPr sz="2800">
                <a:latin typeface="Arial"/>
                <a:ea typeface="Arial"/>
                <a:cs typeface="Arial"/>
                <a:sym typeface="Arial"/>
              </a:defRPr>
            </a:lvl1pPr>
            <a:lvl2pPr marL="857250" indent="-400050" defTabSz="457200">
              <a:spcBef>
                <a:spcPts val="600"/>
              </a:spcBef>
              <a:buSzPct val="100000"/>
              <a:buFont typeface="Arial"/>
              <a:buChar char="–"/>
              <a:defRPr sz="2800">
                <a:latin typeface="Arial"/>
                <a:ea typeface="Arial"/>
                <a:cs typeface="Arial"/>
                <a:sym typeface="Arial"/>
              </a:defRPr>
            </a:lvl2pPr>
            <a:lvl3pPr marL="1270000" indent="-355600" defTabSz="457200">
              <a:spcBef>
                <a:spcPts val="600"/>
              </a:spcBef>
              <a:buSzPct val="100000"/>
              <a:buFont typeface="Arial"/>
              <a:buChar char="•"/>
              <a:defRPr sz="2800">
                <a:latin typeface="Arial"/>
                <a:ea typeface="Arial"/>
                <a:cs typeface="Arial"/>
                <a:sym typeface="Arial"/>
              </a:defRPr>
            </a:lvl3pPr>
            <a:lvl4pPr marL="1727200" indent="-355600" defTabSz="457200">
              <a:spcBef>
                <a:spcPts val="600"/>
              </a:spcBef>
              <a:buSzPct val="100000"/>
              <a:buFont typeface="Arial"/>
              <a:buChar char="–"/>
              <a:defRPr sz="2800">
                <a:latin typeface="Arial"/>
                <a:ea typeface="Arial"/>
                <a:cs typeface="Arial"/>
                <a:sym typeface="Arial"/>
              </a:defRPr>
            </a:lvl4pPr>
            <a:lvl5pPr marL="2184400" indent="-355600" defTabSz="457200">
              <a:spcBef>
                <a:spcPts val="600"/>
              </a:spcBef>
              <a:buSzPct val="100000"/>
              <a:buFont typeface="Arial"/>
              <a:buChar char="»"/>
              <a:defRPr sz="2800">
                <a:latin typeface="Arial"/>
                <a:ea typeface="Arial"/>
                <a:cs typeface="Arial"/>
                <a:sym typeface="Arial"/>
              </a:defRPr>
            </a:lvl5pPr>
            <a:lvl6pPr marL="2606038" indent="-320038" defTabSz="457200">
              <a:spcBef>
                <a:spcPts val="600"/>
              </a:spcBef>
              <a:buSzPct val="100000"/>
              <a:buFont typeface="Arial"/>
              <a:buChar char="•"/>
              <a:defRPr sz="2800">
                <a:latin typeface="Arial"/>
                <a:ea typeface="Arial"/>
                <a:cs typeface="Arial"/>
                <a:sym typeface="Arial"/>
              </a:defRPr>
            </a:lvl6pPr>
            <a:lvl7pPr marL="3063238" indent="-320038" defTabSz="457200">
              <a:spcBef>
                <a:spcPts val="600"/>
              </a:spcBef>
              <a:buSzPct val="100000"/>
              <a:buFont typeface="Arial"/>
              <a:buChar char="•"/>
              <a:defRPr sz="2800">
                <a:latin typeface="Arial"/>
                <a:ea typeface="Arial"/>
                <a:cs typeface="Arial"/>
                <a:sym typeface="Arial"/>
              </a:defRPr>
            </a:lvl7pPr>
            <a:lvl8pPr marL="3520440" indent="-320038" defTabSz="457200">
              <a:spcBef>
                <a:spcPts val="600"/>
              </a:spcBef>
              <a:buSzPct val="100000"/>
              <a:buFont typeface="Arial"/>
              <a:buChar char="•"/>
              <a:defRPr sz="2800">
                <a:latin typeface="Arial"/>
                <a:ea typeface="Arial"/>
                <a:cs typeface="Arial"/>
                <a:sym typeface="Arial"/>
              </a:defRPr>
            </a:lvl8pPr>
            <a:lvl9pPr marL="3977640" indent="-320040" defTabSz="457200">
              <a:spcBef>
                <a:spcPts val="600"/>
              </a:spcBef>
              <a:buSzPct val="100000"/>
              <a:buFont typeface="Arial"/>
              <a:buChar char="•"/>
              <a:defRPr sz="2800">
                <a:latin typeface="Arial"/>
                <a:ea typeface="Arial"/>
                <a:cs typeface="Arial"/>
                <a:sym typeface="Arial"/>
              </a:defRPr>
            </a:lvl9pPr>
          </a:lstStyle>
          <a:p>
            <a:pPr marL="0" indent="0" algn="l">
              <a:buNone/>
            </a:pPr>
            <a:r>
              <a:rPr lang="lv-LV" sz="2228" b="1" dirty="0">
                <a:solidFill>
                  <a:schemeClr val="tx1"/>
                </a:solidFill>
              </a:rPr>
              <a:t>Elektroauto bez atbalsta nav konkurētspējīgs </a:t>
            </a:r>
          </a:p>
          <a:p>
            <a:pPr algn="l">
              <a:buFont typeface="Wingdings" panose="05000000000000000000" pitchFamily="2" charset="2"/>
              <a:buChar char="ü"/>
            </a:pPr>
            <a:r>
              <a:rPr lang="lv-LV" sz="1432" dirty="0">
                <a:solidFill>
                  <a:schemeClr val="tx1"/>
                </a:solidFill>
              </a:rPr>
              <a:t>LV vidēji ELEKTROAUTO nobrauc </a:t>
            </a:r>
            <a:r>
              <a:rPr lang="lv-LV" sz="1432" b="1" dirty="0">
                <a:solidFill>
                  <a:schemeClr val="tx1"/>
                </a:solidFill>
              </a:rPr>
              <a:t>15871km/ gadā</a:t>
            </a:r>
          </a:p>
          <a:p>
            <a:pPr algn="l">
              <a:buFont typeface="Wingdings" panose="05000000000000000000" pitchFamily="2" charset="2"/>
              <a:buChar char="ü"/>
            </a:pPr>
            <a:r>
              <a:rPr lang="lv-LV" sz="1432" dirty="0">
                <a:solidFill>
                  <a:schemeClr val="tx1"/>
                </a:solidFill>
              </a:rPr>
              <a:t>Maksimālais lietošanas ilgums ir </a:t>
            </a:r>
            <a:r>
              <a:rPr lang="lv-LV" sz="1432" b="1" dirty="0">
                <a:solidFill>
                  <a:schemeClr val="tx1"/>
                </a:solidFill>
              </a:rPr>
              <a:t>~5gadi</a:t>
            </a:r>
          </a:p>
          <a:p>
            <a:pPr algn="l">
              <a:buFont typeface="Wingdings" panose="05000000000000000000" pitchFamily="2" charset="2"/>
              <a:buChar char="ü"/>
            </a:pPr>
            <a:r>
              <a:rPr lang="lv-LV" sz="1432" b="1" dirty="0">
                <a:solidFill>
                  <a:schemeClr val="tx1"/>
                </a:solidFill>
              </a:rPr>
              <a:t>5g</a:t>
            </a:r>
            <a:r>
              <a:rPr lang="lv-LV" sz="1432" dirty="0">
                <a:solidFill>
                  <a:schemeClr val="tx1"/>
                </a:solidFill>
              </a:rPr>
              <a:t>, </a:t>
            </a:r>
            <a:r>
              <a:rPr lang="lv-LV" sz="1432" b="1" dirty="0">
                <a:solidFill>
                  <a:schemeClr val="tx1"/>
                </a:solidFill>
              </a:rPr>
              <a:t>100k km </a:t>
            </a:r>
            <a:r>
              <a:rPr lang="lv-LV" sz="1432" dirty="0">
                <a:solidFill>
                  <a:schemeClr val="tx1"/>
                </a:solidFill>
              </a:rPr>
              <a:t>periodā BEV šobrīd nespēj konkurēt ar ICE visā lietošanas ciklā</a:t>
            </a:r>
          </a:p>
          <a:p>
            <a:pPr lvl="1" algn="l">
              <a:buFont typeface="Wingdings" panose="05000000000000000000" pitchFamily="2" charset="2"/>
              <a:buChar char="ü"/>
            </a:pPr>
            <a:r>
              <a:rPr lang="lv-LV" sz="1432" dirty="0">
                <a:solidFill>
                  <a:schemeClr val="tx1"/>
                </a:solidFill>
              </a:rPr>
              <a:t>Elektroauto ir par </a:t>
            </a:r>
            <a:r>
              <a:rPr lang="lv-LV" sz="1432" b="1" dirty="0">
                <a:solidFill>
                  <a:srgbClr val="FF0000"/>
                </a:solidFill>
              </a:rPr>
              <a:t>27%</a:t>
            </a:r>
            <a:r>
              <a:rPr lang="lv-LV" sz="1432" dirty="0">
                <a:solidFill>
                  <a:schemeClr val="tx1"/>
                </a:solidFill>
              </a:rPr>
              <a:t> dārgāks par Dīzeli</a:t>
            </a:r>
          </a:p>
          <a:p>
            <a:pPr algn="l">
              <a:buFont typeface="Wingdings" panose="05000000000000000000" pitchFamily="2" charset="2"/>
              <a:buChar char="ü"/>
            </a:pPr>
            <a:r>
              <a:rPr lang="lv-LV" sz="1432" dirty="0">
                <a:solidFill>
                  <a:schemeClr val="tx1"/>
                </a:solidFill>
              </a:rPr>
              <a:t>Elektroauto kļūst konkurētspējīgs tikai ar pilnu atbalstu:</a:t>
            </a:r>
            <a:endParaRPr lang="lv-LV" sz="1432" b="1" dirty="0">
              <a:solidFill>
                <a:schemeClr val="tx1"/>
              </a:solidFill>
              <a:effectLst>
                <a:outerShdw blurRad="38100" dist="38100" dir="2700000" algn="tl">
                  <a:srgbClr val="000000">
                    <a:alpha val="43137"/>
                  </a:srgbClr>
                </a:outerShdw>
              </a:effectLst>
            </a:endParaRPr>
          </a:p>
          <a:p>
            <a:pPr lvl="1" algn="l">
              <a:buFont typeface="Wingdings" panose="05000000000000000000" pitchFamily="2" charset="2"/>
              <a:buChar char="ü"/>
            </a:pPr>
            <a:r>
              <a:rPr lang="lv-LV" sz="1432" b="1" dirty="0">
                <a:solidFill>
                  <a:srgbClr val="FF0000"/>
                </a:solidFill>
                <a:effectLst>
                  <a:outerShdw blurRad="38100" dist="38100" dir="2700000" algn="tl">
                    <a:srgbClr val="000000">
                      <a:alpha val="43137"/>
                    </a:srgbClr>
                  </a:outerShdw>
                </a:effectLst>
              </a:rPr>
              <a:t>-4500 EUR </a:t>
            </a:r>
            <a:r>
              <a:rPr lang="lv-LV" sz="1432" dirty="0">
                <a:solidFill>
                  <a:schemeClr val="tx1"/>
                </a:solidFill>
              </a:rPr>
              <a:t>atbalsts cenā</a:t>
            </a:r>
            <a:endParaRPr lang="lv-LV" sz="1432" b="1" dirty="0">
              <a:solidFill>
                <a:schemeClr val="tx1"/>
              </a:solidFill>
              <a:effectLst>
                <a:outerShdw blurRad="38100" dist="38100" dir="2700000" algn="tl">
                  <a:srgbClr val="000000">
                    <a:alpha val="43137"/>
                  </a:srgbClr>
                </a:outerShdw>
              </a:effectLst>
            </a:endParaRPr>
          </a:p>
          <a:p>
            <a:pPr lvl="1" algn="l">
              <a:buFont typeface="Wingdings" panose="05000000000000000000" pitchFamily="2" charset="2"/>
              <a:buChar char="ü"/>
            </a:pPr>
            <a:r>
              <a:rPr lang="lv-LV" sz="1432" b="1" dirty="0">
                <a:solidFill>
                  <a:srgbClr val="FF0000"/>
                </a:solidFill>
                <a:effectLst>
                  <a:outerShdw blurRad="38100" dist="38100" dir="2700000" algn="tl">
                    <a:srgbClr val="000000">
                      <a:alpha val="43137"/>
                    </a:srgbClr>
                  </a:outerShdw>
                </a:effectLst>
              </a:rPr>
              <a:t>-2500 EUR </a:t>
            </a:r>
            <a:r>
              <a:rPr lang="lv-LV" sz="1432" dirty="0">
                <a:solidFill>
                  <a:schemeClr val="tx1"/>
                </a:solidFill>
              </a:rPr>
              <a:t>a/m norakstīšanas atbalsts</a:t>
            </a:r>
            <a:endParaRPr lang="lv-LV" sz="1432" b="1" dirty="0">
              <a:solidFill>
                <a:schemeClr val="tx1"/>
              </a:solidFill>
              <a:effectLst>
                <a:outerShdw blurRad="38100" dist="38100" dir="2700000" algn="tl">
                  <a:srgbClr val="000000">
                    <a:alpha val="43137"/>
                  </a:srgbClr>
                </a:outerShdw>
              </a:effectLst>
            </a:endParaRPr>
          </a:p>
          <a:p>
            <a:pPr lvl="1" algn="l">
              <a:buFont typeface="Wingdings" panose="05000000000000000000" pitchFamily="2" charset="2"/>
              <a:buChar char="ü"/>
            </a:pPr>
            <a:r>
              <a:rPr lang="lv-LV" sz="1432" b="1" dirty="0">
                <a:solidFill>
                  <a:srgbClr val="0070C0"/>
                </a:solidFill>
                <a:effectLst>
                  <a:outerShdw blurRad="38100" dist="38100" dir="2700000" algn="tl">
                    <a:srgbClr val="000000">
                      <a:alpha val="43137"/>
                    </a:srgbClr>
                  </a:outerShdw>
                </a:effectLst>
              </a:rPr>
              <a:t>-1000 EUR </a:t>
            </a:r>
            <a:r>
              <a:rPr lang="lv-LV" sz="1432" dirty="0">
                <a:solidFill>
                  <a:schemeClr val="tx1"/>
                </a:solidFill>
              </a:rPr>
              <a:t>autosalona atbalsts iegādē</a:t>
            </a:r>
            <a:endParaRPr lang="lv-LV" sz="1432" b="1" dirty="0">
              <a:solidFill>
                <a:schemeClr val="tx1"/>
              </a:solidFill>
              <a:effectLst>
                <a:outerShdw blurRad="38100" dist="38100" dir="2700000" algn="tl">
                  <a:srgbClr val="000000">
                    <a:alpha val="43137"/>
                  </a:srgbClr>
                </a:outerShdw>
              </a:effectLst>
            </a:endParaRPr>
          </a:p>
          <a:p>
            <a:pPr lvl="1" algn="l">
              <a:buFont typeface="Wingdings" panose="05000000000000000000" pitchFamily="2" charset="2"/>
              <a:buChar char="ü"/>
            </a:pPr>
            <a:r>
              <a:rPr lang="lv-LV" sz="1432" b="1" dirty="0">
                <a:solidFill>
                  <a:srgbClr val="FF0000"/>
                </a:solidFill>
                <a:effectLst>
                  <a:outerShdw blurRad="38100" dist="38100" dir="2700000" algn="tl">
                    <a:srgbClr val="000000">
                      <a:alpha val="43137"/>
                    </a:srgbClr>
                  </a:outerShdw>
                </a:effectLst>
              </a:rPr>
              <a:t>-100% PVN </a:t>
            </a:r>
            <a:r>
              <a:rPr lang="lv-LV" sz="1432" dirty="0">
                <a:solidFill>
                  <a:schemeClr val="tx1"/>
                </a:solidFill>
              </a:rPr>
              <a:t>priekšnodoklī (</a:t>
            </a:r>
            <a:r>
              <a:rPr lang="lv-LV" sz="1432" b="1" dirty="0">
                <a:solidFill>
                  <a:schemeClr val="tx1"/>
                </a:solidFill>
              </a:rPr>
              <a:t>-3568 EUR</a:t>
            </a:r>
            <a:r>
              <a:rPr lang="lv-LV" sz="1432" dirty="0">
                <a:solidFill>
                  <a:schemeClr val="tx1"/>
                </a:solidFill>
              </a:rPr>
              <a:t> ekvivalents atbalsts)</a:t>
            </a:r>
            <a:endParaRPr lang="lv-LV" sz="1432" b="1" dirty="0">
              <a:solidFill>
                <a:schemeClr val="tx1"/>
              </a:solidFill>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C63ABC93-62BD-7514-EC73-873875340E27}"/>
              </a:ext>
            </a:extLst>
          </p:cNvPr>
          <p:cNvPicPr>
            <a:picLocks noChangeAspect="1"/>
          </p:cNvPicPr>
          <p:nvPr/>
        </p:nvPicPr>
        <p:blipFill>
          <a:blip r:embed="rId2"/>
          <a:stretch>
            <a:fillRect/>
          </a:stretch>
        </p:blipFill>
        <p:spPr>
          <a:xfrm>
            <a:off x="321872" y="2145507"/>
            <a:ext cx="6515462" cy="4376479"/>
          </a:xfrm>
          <a:prstGeom prst="rect">
            <a:avLst/>
          </a:prstGeom>
        </p:spPr>
      </p:pic>
    </p:spTree>
    <p:extLst>
      <p:ext uri="{BB962C8B-B14F-4D97-AF65-F5344CB8AC3E}">
        <p14:creationId xmlns:p14="http://schemas.microsoft.com/office/powerpoint/2010/main" val="1447506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p:cNvSpPr>
          <p:nvPr>
            <p:ph type="sldNum" sz="quarter" idx="2"/>
          </p:nvPr>
        </p:nvSpPr>
        <p:spPr>
          <a:xfrm>
            <a:off x="8890742" y="6405125"/>
            <a:ext cx="565773" cy="237352"/>
          </a:xfrm>
          <a:prstGeom prst="rect">
            <a:avLst/>
          </a:prstGeom>
          <a:extLst>
            <a:ext uri="{C572A759-6A51-4108-AA02-DFA0A04FC94B}">
              <ma14:wrappingTextBoxFlag xmlns="" xmlns:ma14="http://schemas.microsoft.com/office/mac/drawingml/2011/main" val="1"/>
            </a:ext>
          </a:extLst>
        </p:spPr>
        <p:txBody>
          <a:bodyPr lIns="0" tIns="0" rIns="0" bIns="0" anchor="ctr">
            <a:normAutofit fontScale="92500" lnSpcReduction="10000"/>
          </a:bodyPr>
          <a:lstStyle>
            <a:lvl1pPr defTabSz="356517">
              <a:defRPr sz="1034"/>
            </a:lvl1pPr>
          </a:lstStyle>
          <a:p>
            <a:pPr lvl="0">
              <a:defRPr sz="1800"/>
            </a:pPr>
            <a:fld id="{86CB4B4D-7CA3-9044-876B-883B54F8677D}" type="slidenum">
              <a:rPr/>
              <a:t>14</a:t>
            </a:fld>
            <a:endParaRPr/>
          </a:p>
        </p:txBody>
      </p:sp>
      <p:sp>
        <p:nvSpPr>
          <p:cNvPr id="7" name="Shape 25">
            <a:extLst>
              <a:ext uri="{FF2B5EF4-FFF2-40B4-BE49-F238E27FC236}">
                <a16:creationId xmlns:a16="http://schemas.microsoft.com/office/drawing/2014/main" id="{D4C68B62-186D-44DF-A931-891CF8C57DB1}"/>
              </a:ext>
            </a:extLst>
          </p:cNvPr>
          <p:cNvSpPr txBox="1">
            <a:spLocks/>
          </p:cNvSpPr>
          <p:nvPr/>
        </p:nvSpPr>
        <p:spPr>
          <a:xfrm>
            <a:off x="8890742" y="6405125"/>
            <a:ext cx="565773" cy="2373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r" defTabSz="448055">
              <a:defRPr sz="1300">
                <a:latin typeface="Arial"/>
                <a:ea typeface="Arial"/>
                <a:cs typeface="Arial"/>
                <a:sym typeface="Arial"/>
              </a:defRPr>
            </a:lvl1pPr>
            <a:lvl2pPr defTabSz="457200">
              <a:defRPr>
                <a:latin typeface="+mj-lt"/>
                <a:ea typeface="+mj-ea"/>
                <a:cs typeface="+mj-cs"/>
                <a:sym typeface="Helvetica"/>
              </a:defRPr>
            </a:lvl2pPr>
            <a:lvl3pPr defTabSz="457200">
              <a:defRPr>
                <a:latin typeface="+mj-lt"/>
                <a:ea typeface="+mj-ea"/>
                <a:cs typeface="+mj-cs"/>
                <a:sym typeface="Helvetica"/>
              </a:defRPr>
            </a:lvl3pPr>
            <a:lvl4pPr defTabSz="457200">
              <a:defRPr>
                <a:latin typeface="+mj-lt"/>
                <a:ea typeface="+mj-ea"/>
                <a:cs typeface="+mj-cs"/>
                <a:sym typeface="Helvetica"/>
              </a:defRPr>
            </a:lvl4pPr>
            <a:lvl5pPr defTabSz="457200">
              <a:defRPr>
                <a:latin typeface="+mj-lt"/>
                <a:ea typeface="+mj-ea"/>
                <a:cs typeface="+mj-cs"/>
                <a:sym typeface="Helvetica"/>
              </a:defRPr>
            </a:lvl5pPr>
            <a:lvl6pPr defTabSz="457200">
              <a:defRPr>
                <a:latin typeface="+mj-lt"/>
                <a:ea typeface="+mj-ea"/>
                <a:cs typeface="+mj-cs"/>
                <a:sym typeface="Helvetica"/>
              </a:defRPr>
            </a:lvl6pPr>
            <a:lvl7pPr defTabSz="457200">
              <a:defRPr>
                <a:latin typeface="+mj-lt"/>
                <a:ea typeface="+mj-ea"/>
                <a:cs typeface="+mj-cs"/>
                <a:sym typeface="Helvetica"/>
              </a:defRPr>
            </a:lvl7pPr>
            <a:lvl8pPr defTabSz="457200">
              <a:defRPr>
                <a:latin typeface="+mj-lt"/>
                <a:ea typeface="+mj-ea"/>
                <a:cs typeface="+mj-cs"/>
                <a:sym typeface="Helvetica"/>
              </a:defRPr>
            </a:lvl8pPr>
            <a:lvl9pPr defTabSz="457200">
              <a:defRPr>
                <a:latin typeface="+mj-lt"/>
                <a:ea typeface="+mj-ea"/>
                <a:cs typeface="+mj-cs"/>
                <a:sym typeface="Helvetica"/>
              </a:defRPr>
            </a:lvl9pPr>
          </a:lstStyle>
          <a:p>
            <a:pPr>
              <a:defRPr sz="1800"/>
            </a:pPr>
            <a:fld id="{86CB4B4D-7CA3-9044-876B-883B54F8677D}" type="slidenum">
              <a:rPr lang="lv-LV" sz="955"/>
              <a:pPr>
                <a:defRPr sz="1800"/>
              </a:pPr>
              <a:t>14</a:t>
            </a:fld>
            <a:endParaRPr lang="lv-LV" sz="955" dirty="0"/>
          </a:p>
        </p:txBody>
      </p:sp>
      <p:sp>
        <p:nvSpPr>
          <p:cNvPr id="11" name="Shape 28">
            <a:extLst>
              <a:ext uri="{FF2B5EF4-FFF2-40B4-BE49-F238E27FC236}">
                <a16:creationId xmlns:a16="http://schemas.microsoft.com/office/drawing/2014/main" id="{6E2BEB72-5FA6-4B29-9923-D24D84B62DFD}"/>
              </a:ext>
            </a:extLst>
          </p:cNvPr>
          <p:cNvSpPr>
            <a:spLocks noGrp="1"/>
          </p:cNvSpPr>
          <p:nvPr>
            <p:ph type="body" idx="1"/>
          </p:nvPr>
        </p:nvSpPr>
        <p:spPr>
          <a:xfrm>
            <a:off x="1614682" y="2517048"/>
            <a:ext cx="7476737" cy="3622763"/>
          </a:xfrm>
          <a:prstGeom prst="rect">
            <a:avLst/>
          </a:prstGeom>
        </p:spPr>
        <p:txBody>
          <a:bodyPr anchor="t">
            <a:noAutofit/>
          </a:bodyPr>
          <a:lstStyle/>
          <a:p>
            <a:pPr marL="0" indent="0" algn="ctr">
              <a:buSzTx/>
              <a:buNone/>
              <a:defRPr sz="1800"/>
            </a:pPr>
            <a:r>
              <a:rPr lang="lv-LV" sz="7002" b="1" dirty="0" err="1">
                <a:solidFill>
                  <a:srgbClr val="002060"/>
                </a:solidFill>
                <a:latin typeface="Arial" panose="020B0604020202020204" pitchFamily="34" charset="0"/>
                <a:ea typeface="Arial Bold"/>
                <a:cs typeface="Arial" panose="020B0604020202020204" pitchFamily="34" charset="0"/>
                <a:sym typeface="Arial Bold"/>
              </a:rPr>
              <a:t>Zememisiju</a:t>
            </a:r>
            <a:r>
              <a:rPr lang="lv-LV" sz="7002" b="1" dirty="0">
                <a:solidFill>
                  <a:srgbClr val="002060"/>
                </a:solidFill>
                <a:latin typeface="Arial" panose="020B0604020202020204" pitchFamily="34" charset="0"/>
                <a:ea typeface="Arial Bold"/>
                <a:cs typeface="Arial" panose="020B0604020202020204" pitchFamily="34" charset="0"/>
                <a:sym typeface="Arial Bold"/>
              </a:rPr>
              <a:t> auto segmenta TEN atbalsts</a:t>
            </a:r>
            <a:endParaRPr lang="lv-LV" sz="4774" b="1" dirty="0">
              <a:solidFill>
                <a:srgbClr val="002060"/>
              </a:solidFill>
              <a:latin typeface="Arial" panose="020B0604020202020204" pitchFamily="34" charset="0"/>
              <a:ea typeface="Arial Bold"/>
              <a:cs typeface="Arial" panose="020B0604020202020204" pitchFamily="34" charset="0"/>
              <a:sym typeface="Arial Bold"/>
            </a:endParaRPr>
          </a:p>
        </p:txBody>
      </p:sp>
    </p:spTree>
    <p:extLst>
      <p:ext uri="{BB962C8B-B14F-4D97-AF65-F5344CB8AC3E}">
        <p14:creationId xmlns:p14="http://schemas.microsoft.com/office/powerpoint/2010/main" val="155008446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p:cNvSpPr>
          <p:nvPr>
            <p:ph type="sldNum" sz="quarter" idx="2"/>
          </p:nvPr>
        </p:nvSpPr>
        <p:spPr>
          <a:xfrm>
            <a:off x="7592665" y="5443583"/>
            <a:ext cx="358175" cy="150261"/>
          </a:xfrm>
          <a:prstGeom prst="rect">
            <a:avLst/>
          </a:prstGeom>
          <a:extLst>
            <a:ext uri="{C572A759-6A51-4108-AA02-DFA0A04FC94B}">
              <ma14:wrappingTextBoxFlag xmlns:ma14="http://schemas.microsoft.com/office/mac/drawingml/2011/main" xmlns="" val="1"/>
            </a:ext>
          </a:extLst>
        </p:spPr>
        <p:txBody>
          <a:bodyPr lIns="0" tIns="0" rIns="0" bIns="0" anchor="ctr">
            <a:normAutofit fontScale="62500" lnSpcReduction="20000"/>
          </a:bodyPr>
          <a:lstStyle>
            <a:lvl1pPr defTabSz="225725">
              <a:defRPr sz="655"/>
            </a:lvl1pPr>
          </a:lstStyle>
          <a:p>
            <a:pPr lvl="0">
              <a:defRPr sz="1800"/>
            </a:pPr>
            <a:fld id="{86CB4B4D-7CA3-9044-876B-883B54F8677D}" type="slidenum">
              <a:rPr/>
              <a:t>15</a:t>
            </a:fld>
            <a:endParaRPr/>
          </a:p>
        </p:txBody>
      </p:sp>
      <p:sp>
        <p:nvSpPr>
          <p:cNvPr id="7" name="Shape 25">
            <a:extLst>
              <a:ext uri="{FF2B5EF4-FFF2-40B4-BE49-F238E27FC236}">
                <a16:creationId xmlns:a16="http://schemas.microsoft.com/office/drawing/2014/main" id="{D4C68B62-186D-44DF-A931-891CF8C57DB1}"/>
              </a:ext>
            </a:extLst>
          </p:cNvPr>
          <p:cNvSpPr txBox="1">
            <a:spLocks/>
          </p:cNvSpPr>
          <p:nvPr/>
        </p:nvSpPr>
        <p:spPr>
          <a:xfrm>
            <a:off x="7592665" y="5443583"/>
            <a:ext cx="358175" cy="15026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r" defTabSz="448055">
              <a:defRPr sz="1300">
                <a:latin typeface="Arial"/>
                <a:ea typeface="Arial"/>
                <a:cs typeface="Arial"/>
                <a:sym typeface="Arial"/>
              </a:defRPr>
            </a:lvl1pPr>
            <a:lvl2pPr defTabSz="457200">
              <a:defRPr>
                <a:latin typeface="+mj-lt"/>
                <a:ea typeface="+mj-ea"/>
                <a:cs typeface="+mj-cs"/>
                <a:sym typeface="Helvetica"/>
              </a:defRPr>
            </a:lvl2pPr>
            <a:lvl3pPr defTabSz="457200">
              <a:defRPr>
                <a:latin typeface="+mj-lt"/>
                <a:ea typeface="+mj-ea"/>
                <a:cs typeface="+mj-cs"/>
                <a:sym typeface="Helvetica"/>
              </a:defRPr>
            </a:lvl3pPr>
            <a:lvl4pPr defTabSz="457200">
              <a:defRPr>
                <a:latin typeface="+mj-lt"/>
                <a:ea typeface="+mj-ea"/>
                <a:cs typeface="+mj-cs"/>
                <a:sym typeface="Helvetica"/>
              </a:defRPr>
            </a:lvl4pPr>
            <a:lvl5pPr defTabSz="457200">
              <a:defRPr>
                <a:latin typeface="+mj-lt"/>
                <a:ea typeface="+mj-ea"/>
                <a:cs typeface="+mj-cs"/>
                <a:sym typeface="Helvetica"/>
              </a:defRPr>
            </a:lvl5pPr>
            <a:lvl6pPr defTabSz="457200">
              <a:defRPr>
                <a:latin typeface="+mj-lt"/>
                <a:ea typeface="+mj-ea"/>
                <a:cs typeface="+mj-cs"/>
                <a:sym typeface="Helvetica"/>
              </a:defRPr>
            </a:lvl6pPr>
            <a:lvl7pPr defTabSz="457200">
              <a:defRPr>
                <a:latin typeface="+mj-lt"/>
                <a:ea typeface="+mj-ea"/>
                <a:cs typeface="+mj-cs"/>
                <a:sym typeface="Helvetica"/>
              </a:defRPr>
            </a:lvl7pPr>
            <a:lvl8pPr defTabSz="457200">
              <a:defRPr>
                <a:latin typeface="+mj-lt"/>
                <a:ea typeface="+mj-ea"/>
                <a:cs typeface="+mj-cs"/>
                <a:sym typeface="Helvetica"/>
              </a:defRPr>
            </a:lvl8pPr>
            <a:lvl9pPr defTabSz="457200">
              <a:defRPr>
                <a:latin typeface="+mj-lt"/>
                <a:ea typeface="+mj-ea"/>
                <a:cs typeface="+mj-cs"/>
                <a:sym typeface="Helvetica"/>
              </a:defRPr>
            </a:lvl9pPr>
          </a:lstStyle>
          <a:p>
            <a:pPr>
              <a:defRPr sz="1800"/>
            </a:pPr>
            <a:fld id="{86CB4B4D-7CA3-9044-876B-883B54F8677D}" type="slidenum">
              <a:rPr lang="lv-LV" sz="605"/>
              <a:pPr>
                <a:defRPr sz="1800"/>
              </a:pPr>
              <a:t>15</a:t>
            </a:fld>
            <a:endParaRPr lang="lv-LV" sz="605" dirty="0"/>
          </a:p>
        </p:txBody>
      </p:sp>
      <p:sp>
        <p:nvSpPr>
          <p:cNvPr id="8" name="Text Placeholder 7">
            <a:extLst>
              <a:ext uri="{FF2B5EF4-FFF2-40B4-BE49-F238E27FC236}">
                <a16:creationId xmlns:a16="http://schemas.microsoft.com/office/drawing/2014/main" id="{3E5E6DD6-A13C-467C-B4EB-5FC24E91B33D}"/>
              </a:ext>
            </a:extLst>
          </p:cNvPr>
          <p:cNvSpPr>
            <a:spLocks noGrp="1"/>
          </p:cNvSpPr>
          <p:nvPr>
            <p:ph type="body" idx="1"/>
          </p:nvPr>
        </p:nvSpPr>
        <p:spPr>
          <a:xfrm>
            <a:off x="2942189" y="1858347"/>
            <a:ext cx="4821721" cy="1345033"/>
          </a:xfrm>
        </p:spPr>
        <p:txBody>
          <a:bodyPr>
            <a:normAutofit fontScale="77500" lnSpcReduction="20000"/>
          </a:bodyPr>
          <a:lstStyle/>
          <a:p>
            <a:pPr marL="0" indent="0" algn="ctr">
              <a:buNone/>
            </a:pPr>
            <a:r>
              <a:rPr lang="lv-LV" sz="4030" b="1" dirty="0" err="1">
                <a:solidFill>
                  <a:srgbClr val="92D050"/>
                </a:solidFill>
              </a:rPr>
              <a:t>Zememisiju</a:t>
            </a:r>
            <a:r>
              <a:rPr lang="lv-LV" sz="4030" b="1" dirty="0">
                <a:solidFill>
                  <a:srgbClr val="92D050"/>
                </a:solidFill>
              </a:rPr>
              <a:t> </a:t>
            </a:r>
          </a:p>
          <a:p>
            <a:pPr marL="0" indent="0" algn="ctr">
              <a:buNone/>
            </a:pPr>
            <a:r>
              <a:rPr lang="lv-LV" sz="4030" b="1" dirty="0">
                <a:solidFill>
                  <a:srgbClr val="92D050"/>
                </a:solidFill>
              </a:rPr>
              <a:t>Auto Segments</a:t>
            </a:r>
          </a:p>
          <a:p>
            <a:pPr marL="0" indent="0" algn="ctr">
              <a:buNone/>
            </a:pPr>
            <a:r>
              <a:rPr lang="lv-LV" sz="4030" b="1" dirty="0">
                <a:solidFill>
                  <a:srgbClr val="92D050"/>
                </a:solidFill>
              </a:rPr>
              <a:t>AA PIEDĀVĀJUMS</a:t>
            </a:r>
            <a:endParaRPr lang="en-US" sz="4030" b="1" dirty="0">
              <a:solidFill>
                <a:srgbClr val="92D050"/>
              </a:solidFill>
            </a:endParaRPr>
          </a:p>
        </p:txBody>
      </p:sp>
      <p:pic>
        <p:nvPicPr>
          <p:cNvPr id="4" name="Picture 3">
            <a:extLst>
              <a:ext uri="{FF2B5EF4-FFF2-40B4-BE49-F238E27FC236}">
                <a16:creationId xmlns:a16="http://schemas.microsoft.com/office/drawing/2014/main" id="{CB17F22B-C16A-4FA0-98EA-AC1EE8D1A402}"/>
              </a:ext>
            </a:extLst>
          </p:cNvPr>
          <p:cNvPicPr>
            <a:picLocks noChangeAspect="1"/>
          </p:cNvPicPr>
          <p:nvPr/>
        </p:nvPicPr>
        <p:blipFill>
          <a:blip r:embed="rId2"/>
          <a:stretch>
            <a:fillRect/>
          </a:stretch>
        </p:blipFill>
        <p:spPr>
          <a:xfrm>
            <a:off x="4093622" y="3365940"/>
            <a:ext cx="2518861" cy="1266627"/>
          </a:xfrm>
          <a:prstGeom prst="rect">
            <a:avLst/>
          </a:prstGeom>
        </p:spPr>
      </p:pic>
      <p:sp>
        <p:nvSpPr>
          <p:cNvPr id="6" name="Rectangle 5">
            <a:extLst>
              <a:ext uri="{FF2B5EF4-FFF2-40B4-BE49-F238E27FC236}">
                <a16:creationId xmlns:a16="http://schemas.microsoft.com/office/drawing/2014/main" id="{E6B139E7-26EB-49C7-9F98-14C72E892493}"/>
              </a:ext>
            </a:extLst>
          </p:cNvPr>
          <p:cNvSpPr/>
          <p:nvPr/>
        </p:nvSpPr>
        <p:spPr>
          <a:xfrm rot="21246633">
            <a:off x="1756074" y="4980014"/>
            <a:ext cx="7597328" cy="1429854"/>
          </a:xfrm>
          <a:prstGeom prst="rect">
            <a:avLst/>
          </a:prstGeom>
          <a:solidFill>
            <a:srgbClr val="92D050"/>
          </a:solidFill>
        </p:spPr>
        <p:txBody>
          <a:bodyPr wrap="square" lIns="57888" tIns="28944" rIns="57888" bIns="28944">
            <a:spAutoFit/>
          </a:bodyPr>
          <a:lstStyle/>
          <a:p>
            <a:pPr algn="ctr"/>
            <a:r>
              <a:rPr lang="lv-LV" sz="2228" dirty="0">
                <a:ln w="0"/>
                <a:solidFill>
                  <a:schemeClr val="tx1"/>
                </a:solidFill>
                <a:effectLst>
                  <a:outerShdw blurRad="38100" dist="19050" dir="2700000" algn="tl" rotWithShape="0">
                    <a:schemeClr val="dk1">
                      <a:alpha val="40000"/>
                    </a:schemeClr>
                  </a:outerShdw>
                </a:effectLst>
              </a:rPr>
              <a:t>Auto Asociācijas piedāvātais atbalsta projekts videi draudzīgu auto atblastam</a:t>
            </a:r>
          </a:p>
          <a:p>
            <a:pPr algn="ctr"/>
            <a:r>
              <a:rPr lang="lv-LV" sz="2228" b="1" dirty="0">
                <a:ln w="0"/>
                <a:solidFill>
                  <a:srgbClr val="FF0000"/>
                </a:solidFill>
                <a:effectLst>
                  <a:outerShdw blurRad="38100" dist="19050" dir="2700000" algn="tl" rotWithShape="0">
                    <a:schemeClr val="dk1">
                      <a:alpha val="40000"/>
                    </a:schemeClr>
                  </a:outerShdw>
                </a:effectLst>
              </a:rPr>
              <a:t>Valdība 2021 budžeta komisijā to noraidīja neskatoties uz pozitīvo ietekmi uz budžetu</a:t>
            </a:r>
          </a:p>
        </p:txBody>
      </p:sp>
    </p:spTree>
    <p:extLst>
      <p:ext uri="{BB962C8B-B14F-4D97-AF65-F5344CB8AC3E}">
        <p14:creationId xmlns:p14="http://schemas.microsoft.com/office/powerpoint/2010/main" val="138037489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p:cNvSpPr>
          <p:nvPr>
            <p:ph type="sldNum" sz="quarter" idx="2"/>
          </p:nvPr>
        </p:nvSpPr>
        <p:spPr>
          <a:xfrm>
            <a:off x="7592665" y="5443583"/>
            <a:ext cx="358175" cy="150261"/>
          </a:xfrm>
          <a:prstGeom prst="rect">
            <a:avLst/>
          </a:prstGeom>
          <a:extLst>
            <a:ext uri="{C572A759-6A51-4108-AA02-DFA0A04FC94B}">
              <ma14:wrappingTextBoxFlag xmlns="" xmlns:ma14="http://schemas.microsoft.com/office/mac/drawingml/2011/main" val="1"/>
            </a:ext>
          </a:extLst>
        </p:spPr>
        <p:txBody>
          <a:bodyPr lIns="0" tIns="0" rIns="0" bIns="0" anchor="ctr">
            <a:normAutofit fontScale="62500" lnSpcReduction="20000"/>
          </a:bodyPr>
          <a:lstStyle>
            <a:lvl1pPr defTabSz="225725">
              <a:defRPr sz="655"/>
            </a:lvl1pPr>
          </a:lstStyle>
          <a:p>
            <a:pPr lvl="0">
              <a:defRPr sz="1800"/>
            </a:pPr>
            <a:fld id="{86CB4B4D-7CA3-9044-876B-883B54F8677D}" type="slidenum">
              <a:rPr/>
              <a:t>16</a:t>
            </a:fld>
            <a:endParaRPr/>
          </a:p>
        </p:txBody>
      </p:sp>
      <p:sp>
        <p:nvSpPr>
          <p:cNvPr id="7" name="Shape 25">
            <a:extLst>
              <a:ext uri="{FF2B5EF4-FFF2-40B4-BE49-F238E27FC236}">
                <a16:creationId xmlns:a16="http://schemas.microsoft.com/office/drawing/2014/main" id="{D4C68B62-186D-44DF-A931-891CF8C57DB1}"/>
              </a:ext>
            </a:extLst>
          </p:cNvPr>
          <p:cNvSpPr txBox="1">
            <a:spLocks/>
          </p:cNvSpPr>
          <p:nvPr/>
        </p:nvSpPr>
        <p:spPr>
          <a:xfrm>
            <a:off x="7592665" y="5443583"/>
            <a:ext cx="358175" cy="15026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r" defTabSz="448055">
              <a:defRPr sz="1300">
                <a:latin typeface="Arial"/>
                <a:ea typeface="Arial"/>
                <a:cs typeface="Arial"/>
                <a:sym typeface="Arial"/>
              </a:defRPr>
            </a:lvl1pPr>
            <a:lvl2pPr defTabSz="457200">
              <a:defRPr>
                <a:latin typeface="+mj-lt"/>
                <a:ea typeface="+mj-ea"/>
                <a:cs typeface="+mj-cs"/>
                <a:sym typeface="Helvetica"/>
              </a:defRPr>
            </a:lvl2pPr>
            <a:lvl3pPr defTabSz="457200">
              <a:defRPr>
                <a:latin typeface="+mj-lt"/>
                <a:ea typeface="+mj-ea"/>
                <a:cs typeface="+mj-cs"/>
                <a:sym typeface="Helvetica"/>
              </a:defRPr>
            </a:lvl3pPr>
            <a:lvl4pPr defTabSz="457200">
              <a:defRPr>
                <a:latin typeface="+mj-lt"/>
                <a:ea typeface="+mj-ea"/>
                <a:cs typeface="+mj-cs"/>
                <a:sym typeface="Helvetica"/>
              </a:defRPr>
            </a:lvl4pPr>
            <a:lvl5pPr defTabSz="457200">
              <a:defRPr>
                <a:latin typeface="+mj-lt"/>
                <a:ea typeface="+mj-ea"/>
                <a:cs typeface="+mj-cs"/>
                <a:sym typeface="Helvetica"/>
              </a:defRPr>
            </a:lvl5pPr>
            <a:lvl6pPr defTabSz="457200">
              <a:defRPr>
                <a:latin typeface="+mj-lt"/>
                <a:ea typeface="+mj-ea"/>
                <a:cs typeface="+mj-cs"/>
                <a:sym typeface="Helvetica"/>
              </a:defRPr>
            </a:lvl6pPr>
            <a:lvl7pPr defTabSz="457200">
              <a:defRPr>
                <a:latin typeface="+mj-lt"/>
                <a:ea typeface="+mj-ea"/>
                <a:cs typeface="+mj-cs"/>
                <a:sym typeface="Helvetica"/>
              </a:defRPr>
            </a:lvl7pPr>
            <a:lvl8pPr defTabSz="457200">
              <a:defRPr>
                <a:latin typeface="+mj-lt"/>
                <a:ea typeface="+mj-ea"/>
                <a:cs typeface="+mj-cs"/>
                <a:sym typeface="Helvetica"/>
              </a:defRPr>
            </a:lvl8pPr>
            <a:lvl9pPr defTabSz="457200">
              <a:defRPr>
                <a:latin typeface="+mj-lt"/>
                <a:ea typeface="+mj-ea"/>
                <a:cs typeface="+mj-cs"/>
                <a:sym typeface="Helvetica"/>
              </a:defRPr>
            </a:lvl9pPr>
          </a:lstStyle>
          <a:p>
            <a:pPr>
              <a:defRPr sz="1800"/>
            </a:pPr>
            <a:fld id="{86CB4B4D-7CA3-9044-876B-883B54F8677D}" type="slidenum">
              <a:rPr lang="lv-LV" sz="605"/>
              <a:pPr>
                <a:defRPr sz="1800"/>
              </a:pPr>
              <a:t>16</a:t>
            </a:fld>
            <a:endParaRPr lang="lv-LV" sz="605" dirty="0"/>
          </a:p>
        </p:txBody>
      </p:sp>
      <p:sp>
        <p:nvSpPr>
          <p:cNvPr id="9" name="Text Placeholder 2">
            <a:extLst>
              <a:ext uri="{FF2B5EF4-FFF2-40B4-BE49-F238E27FC236}">
                <a16:creationId xmlns:a16="http://schemas.microsoft.com/office/drawing/2014/main" id="{446AD21D-DF5D-47D2-837D-93BE9A20E50B}"/>
              </a:ext>
            </a:extLst>
          </p:cNvPr>
          <p:cNvSpPr>
            <a:spLocks noGrp="1"/>
          </p:cNvSpPr>
          <p:nvPr>
            <p:ph type="body" idx="1"/>
          </p:nvPr>
        </p:nvSpPr>
        <p:spPr>
          <a:xfrm>
            <a:off x="2389634" y="2255520"/>
            <a:ext cx="7059166" cy="3613005"/>
          </a:xfrm>
        </p:spPr>
        <p:txBody>
          <a:bodyPr anchor="t">
            <a:normAutofit/>
          </a:bodyPr>
          <a:lstStyle/>
          <a:p>
            <a:pPr algn="just"/>
            <a:r>
              <a:rPr lang="lv-LV" dirty="0"/>
              <a:t>Piedāvātais Zememisijas Auto Segmenta ieviešanas priekšlikums atbalstītu mazāk turīgos auto īpašniekus no ikgadēja transporta nodokļa, ja izvēlēsies videi draudzīgāku auto</a:t>
            </a:r>
            <a:endParaRPr lang="en-US" dirty="0"/>
          </a:p>
        </p:txBody>
      </p:sp>
      <p:sp>
        <p:nvSpPr>
          <p:cNvPr id="10" name="Title 1">
            <a:extLst>
              <a:ext uri="{FF2B5EF4-FFF2-40B4-BE49-F238E27FC236}">
                <a16:creationId xmlns:a16="http://schemas.microsoft.com/office/drawing/2014/main" id="{59765650-DD5F-4C9A-A899-0ACDEA299370}"/>
              </a:ext>
            </a:extLst>
          </p:cNvPr>
          <p:cNvSpPr>
            <a:spLocks noGrp="1"/>
          </p:cNvSpPr>
          <p:nvPr>
            <p:ph type="title"/>
          </p:nvPr>
        </p:nvSpPr>
        <p:spPr>
          <a:xfrm>
            <a:off x="850129" y="447565"/>
            <a:ext cx="4413426" cy="727880"/>
          </a:xfrm>
        </p:spPr>
        <p:txBody>
          <a:bodyPr>
            <a:normAutofit fontScale="90000"/>
          </a:bodyPr>
          <a:lstStyle/>
          <a:p>
            <a:r>
              <a:rPr lang="lv-LV" dirty="0"/>
              <a:t>Zememisijas Auto Segments</a:t>
            </a:r>
            <a:endParaRPr lang="en-US" dirty="0"/>
          </a:p>
        </p:txBody>
      </p:sp>
      <p:sp>
        <p:nvSpPr>
          <p:cNvPr id="2" name="Rectangle 1">
            <a:extLst>
              <a:ext uri="{FF2B5EF4-FFF2-40B4-BE49-F238E27FC236}">
                <a16:creationId xmlns:a16="http://schemas.microsoft.com/office/drawing/2014/main" id="{A6C97471-3571-49D1-BBCD-08FF0C44B908}"/>
              </a:ext>
            </a:extLst>
          </p:cNvPr>
          <p:cNvSpPr/>
          <p:nvPr/>
        </p:nvSpPr>
        <p:spPr>
          <a:xfrm rot="338643">
            <a:off x="1284575" y="4921528"/>
            <a:ext cx="4169298" cy="760184"/>
          </a:xfrm>
          <a:prstGeom prst="rect">
            <a:avLst/>
          </a:prstGeom>
          <a:solidFill>
            <a:srgbClr val="92D050"/>
          </a:solidFill>
        </p:spPr>
        <p:txBody>
          <a:bodyPr wrap="none" lIns="57888" tIns="28944" rIns="57888" bIns="28944">
            <a:spAutoFit/>
          </a:bodyPr>
          <a:lstStyle/>
          <a:p>
            <a:pPr algn="l"/>
            <a:r>
              <a:rPr lang="lv-LV" sz="2280" dirty="0"/>
              <a:t>Auto Asociācijas piedāvātais </a:t>
            </a:r>
          </a:p>
          <a:p>
            <a:pPr algn="l"/>
            <a:r>
              <a:rPr lang="lv-LV" sz="2280" dirty="0"/>
              <a:t>risinājums ir </a:t>
            </a:r>
            <a:r>
              <a:rPr lang="lv-LV" sz="2280" b="1" dirty="0">
                <a:solidFill>
                  <a:srgbClr val="FF0000"/>
                </a:solidFill>
              </a:rPr>
              <a:t>budžeta pozitīvs!</a:t>
            </a:r>
            <a:endParaRPr lang="lv-LV" sz="2280" dirty="0">
              <a:solidFill>
                <a:schemeClr val="tx1"/>
              </a:solidFill>
            </a:endParaRPr>
          </a:p>
        </p:txBody>
      </p:sp>
      <p:sp>
        <p:nvSpPr>
          <p:cNvPr id="4" name="Rectangle 3">
            <a:extLst>
              <a:ext uri="{FF2B5EF4-FFF2-40B4-BE49-F238E27FC236}">
                <a16:creationId xmlns:a16="http://schemas.microsoft.com/office/drawing/2014/main" id="{31B67A65-54A1-47C1-AF98-BC2E08FF0C52}"/>
              </a:ext>
            </a:extLst>
          </p:cNvPr>
          <p:cNvSpPr/>
          <p:nvPr/>
        </p:nvSpPr>
        <p:spPr>
          <a:xfrm rot="21246633">
            <a:off x="6180563" y="4157254"/>
            <a:ext cx="3540555" cy="993709"/>
          </a:xfrm>
          <a:prstGeom prst="rect">
            <a:avLst/>
          </a:prstGeom>
          <a:solidFill>
            <a:srgbClr val="92D050"/>
          </a:solidFill>
        </p:spPr>
        <p:txBody>
          <a:bodyPr wrap="square" lIns="57888" tIns="28944" rIns="57888" bIns="28944">
            <a:spAutoFit/>
          </a:bodyPr>
          <a:lstStyle/>
          <a:p>
            <a:pPr algn="ctr"/>
            <a:r>
              <a:rPr lang="lv-LV" sz="2026" dirty="0">
                <a:ln w="0"/>
                <a:solidFill>
                  <a:schemeClr val="tx1"/>
                </a:solidFill>
                <a:effectLst>
                  <a:outerShdw blurRad="38100" dist="19050" dir="2700000" algn="tl" rotWithShape="0">
                    <a:schemeClr val="dk1">
                      <a:alpha val="40000"/>
                    </a:schemeClr>
                  </a:outerShdw>
                </a:effectLst>
              </a:rPr>
              <a:t>ZAS priekšlikums veidos </a:t>
            </a:r>
            <a:r>
              <a:rPr lang="lv-LV" sz="2026" b="1" dirty="0">
                <a:ln w="0"/>
                <a:solidFill>
                  <a:schemeClr val="tx1"/>
                </a:solidFill>
                <a:effectLst>
                  <a:outerShdw blurRad="38100" dist="19050" dir="2700000" algn="tl" rotWithShape="0">
                    <a:schemeClr val="dk1">
                      <a:alpha val="40000"/>
                    </a:schemeClr>
                  </a:outerShdw>
                </a:effectLst>
              </a:rPr>
              <a:t>+0,215mil EUR </a:t>
            </a:r>
            <a:r>
              <a:rPr lang="lv-LV" sz="2026" dirty="0">
                <a:ln w="0"/>
                <a:solidFill>
                  <a:schemeClr val="tx1"/>
                </a:solidFill>
                <a:effectLst>
                  <a:outerShdw blurRad="38100" dist="19050" dir="2700000" algn="tl" rotWithShape="0">
                    <a:schemeClr val="dk1">
                      <a:alpha val="40000"/>
                    </a:schemeClr>
                  </a:outerShdw>
                </a:effectLst>
              </a:rPr>
              <a:t>pozitīvu pārpalikumu budžetā</a:t>
            </a:r>
          </a:p>
        </p:txBody>
      </p:sp>
    </p:spTree>
    <p:extLst>
      <p:ext uri="{BB962C8B-B14F-4D97-AF65-F5344CB8AC3E}">
        <p14:creationId xmlns:p14="http://schemas.microsoft.com/office/powerpoint/2010/main" val="295795638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p:cNvSpPr>
          <p:nvPr>
            <p:ph type="sldNum" sz="quarter" idx="2"/>
          </p:nvPr>
        </p:nvSpPr>
        <p:spPr>
          <a:xfrm>
            <a:off x="9421465" y="6754223"/>
            <a:ext cx="358175" cy="150261"/>
          </a:xfrm>
          <a:prstGeom prst="rect">
            <a:avLst/>
          </a:prstGeom>
          <a:extLst>
            <a:ext uri="{C572A759-6A51-4108-AA02-DFA0A04FC94B}">
              <ma14:wrappingTextBoxFlag xmlns="" xmlns:ma14="http://schemas.microsoft.com/office/mac/drawingml/2011/main" val="1"/>
            </a:ext>
          </a:extLst>
        </p:spPr>
        <p:txBody>
          <a:bodyPr lIns="0" tIns="0" rIns="0" bIns="0" anchor="ctr">
            <a:normAutofit fontScale="62500" lnSpcReduction="20000"/>
          </a:bodyPr>
          <a:lstStyle>
            <a:lvl1pPr defTabSz="225725">
              <a:defRPr sz="655"/>
            </a:lvl1pPr>
          </a:lstStyle>
          <a:p>
            <a:pPr lvl="0">
              <a:defRPr sz="1800"/>
            </a:pPr>
            <a:fld id="{86CB4B4D-7CA3-9044-876B-883B54F8677D}" type="slidenum">
              <a:rPr/>
              <a:t>17</a:t>
            </a:fld>
            <a:endParaRPr dirty="0"/>
          </a:p>
        </p:txBody>
      </p:sp>
      <p:sp>
        <p:nvSpPr>
          <p:cNvPr id="7" name="Shape 25">
            <a:extLst>
              <a:ext uri="{FF2B5EF4-FFF2-40B4-BE49-F238E27FC236}">
                <a16:creationId xmlns:a16="http://schemas.microsoft.com/office/drawing/2014/main" id="{D4C68B62-186D-44DF-A931-891CF8C57DB1}"/>
              </a:ext>
            </a:extLst>
          </p:cNvPr>
          <p:cNvSpPr txBox="1">
            <a:spLocks/>
          </p:cNvSpPr>
          <p:nvPr/>
        </p:nvSpPr>
        <p:spPr>
          <a:xfrm>
            <a:off x="9157305" y="6347823"/>
            <a:ext cx="358175" cy="15026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r" defTabSz="448055">
              <a:defRPr sz="1300">
                <a:latin typeface="Arial"/>
                <a:ea typeface="Arial"/>
                <a:cs typeface="Arial"/>
                <a:sym typeface="Arial"/>
              </a:defRPr>
            </a:lvl1pPr>
            <a:lvl2pPr defTabSz="457200">
              <a:defRPr>
                <a:latin typeface="+mj-lt"/>
                <a:ea typeface="+mj-ea"/>
                <a:cs typeface="+mj-cs"/>
                <a:sym typeface="Helvetica"/>
              </a:defRPr>
            </a:lvl2pPr>
            <a:lvl3pPr defTabSz="457200">
              <a:defRPr>
                <a:latin typeface="+mj-lt"/>
                <a:ea typeface="+mj-ea"/>
                <a:cs typeface="+mj-cs"/>
                <a:sym typeface="Helvetica"/>
              </a:defRPr>
            </a:lvl3pPr>
            <a:lvl4pPr defTabSz="457200">
              <a:defRPr>
                <a:latin typeface="+mj-lt"/>
                <a:ea typeface="+mj-ea"/>
                <a:cs typeface="+mj-cs"/>
                <a:sym typeface="Helvetica"/>
              </a:defRPr>
            </a:lvl4pPr>
            <a:lvl5pPr defTabSz="457200">
              <a:defRPr>
                <a:latin typeface="+mj-lt"/>
                <a:ea typeface="+mj-ea"/>
                <a:cs typeface="+mj-cs"/>
                <a:sym typeface="Helvetica"/>
              </a:defRPr>
            </a:lvl5pPr>
            <a:lvl6pPr defTabSz="457200">
              <a:defRPr>
                <a:latin typeface="+mj-lt"/>
                <a:ea typeface="+mj-ea"/>
                <a:cs typeface="+mj-cs"/>
                <a:sym typeface="Helvetica"/>
              </a:defRPr>
            </a:lvl6pPr>
            <a:lvl7pPr defTabSz="457200">
              <a:defRPr>
                <a:latin typeface="+mj-lt"/>
                <a:ea typeface="+mj-ea"/>
                <a:cs typeface="+mj-cs"/>
                <a:sym typeface="Helvetica"/>
              </a:defRPr>
            </a:lvl7pPr>
            <a:lvl8pPr defTabSz="457200">
              <a:defRPr>
                <a:latin typeface="+mj-lt"/>
                <a:ea typeface="+mj-ea"/>
                <a:cs typeface="+mj-cs"/>
                <a:sym typeface="Helvetica"/>
              </a:defRPr>
            </a:lvl8pPr>
            <a:lvl9pPr defTabSz="457200">
              <a:defRPr>
                <a:latin typeface="+mj-lt"/>
                <a:ea typeface="+mj-ea"/>
                <a:cs typeface="+mj-cs"/>
                <a:sym typeface="Helvetica"/>
              </a:defRPr>
            </a:lvl9pPr>
          </a:lstStyle>
          <a:p>
            <a:pPr>
              <a:defRPr sz="1800"/>
            </a:pPr>
            <a:endParaRPr lang="lv-LV" sz="605" dirty="0"/>
          </a:p>
        </p:txBody>
      </p:sp>
      <p:sp>
        <p:nvSpPr>
          <p:cNvPr id="17" name="Title 1">
            <a:extLst>
              <a:ext uri="{FF2B5EF4-FFF2-40B4-BE49-F238E27FC236}">
                <a16:creationId xmlns:a16="http://schemas.microsoft.com/office/drawing/2014/main" id="{6642C1EF-3CB5-4E71-9838-E69F70445ACD}"/>
              </a:ext>
            </a:extLst>
          </p:cNvPr>
          <p:cNvSpPr>
            <a:spLocks noGrp="1"/>
          </p:cNvSpPr>
          <p:nvPr>
            <p:ph type="title"/>
          </p:nvPr>
        </p:nvSpPr>
        <p:spPr>
          <a:xfrm>
            <a:off x="795412" y="637720"/>
            <a:ext cx="5477407" cy="727880"/>
          </a:xfrm>
        </p:spPr>
        <p:txBody>
          <a:bodyPr>
            <a:normAutofit fontScale="90000"/>
          </a:bodyPr>
          <a:lstStyle/>
          <a:p>
            <a:r>
              <a:rPr lang="lv-LV" dirty="0"/>
              <a:t>Auto Asociācijas piedāvājums	</a:t>
            </a:r>
            <a:endParaRPr lang="en-US" dirty="0"/>
          </a:p>
        </p:txBody>
      </p:sp>
      <p:sp>
        <p:nvSpPr>
          <p:cNvPr id="11" name="Text Placeholder 2">
            <a:extLst>
              <a:ext uri="{FF2B5EF4-FFF2-40B4-BE49-F238E27FC236}">
                <a16:creationId xmlns:a16="http://schemas.microsoft.com/office/drawing/2014/main" id="{1741B610-6DAE-46C4-B5C5-769FF4DF734D}"/>
              </a:ext>
            </a:extLst>
          </p:cNvPr>
          <p:cNvSpPr>
            <a:spLocks noGrp="1"/>
          </p:cNvSpPr>
          <p:nvPr>
            <p:ph type="body" idx="1"/>
          </p:nvPr>
        </p:nvSpPr>
        <p:spPr>
          <a:xfrm>
            <a:off x="914400" y="1798320"/>
            <a:ext cx="9286239" cy="5133160"/>
          </a:xfrm>
        </p:spPr>
        <p:txBody>
          <a:bodyPr>
            <a:normAutofit/>
          </a:bodyPr>
          <a:lstStyle/>
          <a:p>
            <a:pPr algn="just"/>
            <a:r>
              <a:rPr lang="lv-LV" sz="2400" dirty="0">
                <a:solidFill>
                  <a:srgbClr val="002060"/>
                </a:solidFill>
              </a:rPr>
              <a:t>Stimulēt autobraucēju izvēli jau tūlīt iegādāties videi draudzīgākus transporta līdzekļus</a:t>
            </a:r>
          </a:p>
          <a:p>
            <a:pPr algn="just"/>
            <a:endParaRPr lang="lv-LV" sz="2400" dirty="0">
              <a:solidFill>
                <a:srgbClr val="002060"/>
              </a:solidFill>
            </a:endParaRPr>
          </a:p>
          <a:p>
            <a:pPr algn="just"/>
            <a:r>
              <a:rPr lang="lv-LV" sz="2400" dirty="0">
                <a:solidFill>
                  <a:srgbClr val="002060"/>
                </a:solidFill>
              </a:rPr>
              <a:t>Atbrīvot no TEN nodokļa gan lietotiem gan jauniem videi draudzīgiem auto, mēreni palielinot vidi piesārņojosiem auto</a:t>
            </a:r>
          </a:p>
          <a:p>
            <a:pPr algn="just"/>
            <a:endParaRPr lang="lv-LV" sz="2400" dirty="0">
              <a:solidFill>
                <a:srgbClr val="002060"/>
              </a:solidFill>
            </a:endParaRPr>
          </a:p>
          <a:p>
            <a:pPr algn="just"/>
            <a:r>
              <a:rPr lang="lv-LV" sz="2400" dirty="0">
                <a:solidFill>
                  <a:srgbClr val="002060"/>
                </a:solidFill>
              </a:rPr>
              <a:t>Izvirzītais piedāvājums palielinās budžeta ienākumus par </a:t>
            </a:r>
            <a:r>
              <a:rPr lang="lv-LV" sz="2400" b="1" dirty="0">
                <a:solidFill>
                  <a:srgbClr val="002060"/>
                </a:solidFill>
              </a:rPr>
              <a:t>0,215milj EUR</a:t>
            </a:r>
            <a:endParaRPr lang="en-US" sz="2400" b="1" dirty="0">
              <a:solidFill>
                <a:srgbClr val="002060"/>
              </a:solidFill>
            </a:endParaRPr>
          </a:p>
        </p:txBody>
      </p:sp>
    </p:spTree>
    <p:extLst>
      <p:ext uri="{BB962C8B-B14F-4D97-AF65-F5344CB8AC3E}">
        <p14:creationId xmlns:p14="http://schemas.microsoft.com/office/powerpoint/2010/main" val="107337966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p:cNvSpPr>
          <p:nvPr>
            <p:ph type="sldNum" sz="quarter" idx="2"/>
          </p:nvPr>
        </p:nvSpPr>
        <p:spPr>
          <a:xfrm>
            <a:off x="7592665" y="5443583"/>
            <a:ext cx="358175" cy="150261"/>
          </a:xfrm>
          <a:prstGeom prst="rect">
            <a:avLst/>
          </a:prstGeom>
          <a:extLst>
            <a:ext uri="{C572A759-6A51-4108-AA02-DFA0A04FC94B}">
              <ma14:wrappingTextBoxFlag xmlns:ma14="http://schemas.microsoft.com/office/mac/drawingml/2011/main" xmlns="" val="1"/>
            </a:ext>
          </a:extLst>
        </p:spPr>
        <p:txBody>
          <a:bodyPr lIns="0" tIns="0" rIns="0" bIns="0" anchor="ctr">
            <a:normAutofit fontScale="62500" lnSpcReduction="20000"/>
          </a:bodyPr>
          <a:lstStyle>
            <a:lvl1pPr defTabSz="225725">
              <a:defRPr sz="655"/>
            </a:lvl1pPr>
          </a:lstStyle>
          <a:p>
            <a:pPr lvl="0">
              <a:defRPr sz="1800"/>
            </a:pPr>
            <a:fld id="{86CB4B4D-7CA3-9044-876B-883B54F8677D}" type="slidenum">
              <a:rPr/>
              <a:t>18</a:t>
            </a:fld>
            <a:endParaRPr/>
          </a:p>
        </p:txBody>
      </p:sp>
      <p:sp>
        <p:nvSpPr>
          <p:cNvPr id="7" name="Shape 25">
            <a:extLst>
              <a:ext uri="{FF2B5EF4-FFF2-40B4-BE49-F238E27FC236}">
                <a16:creationId xmlns:a16="http://schemas.microsoft.com/office/drawing/2014/main" id="{D4C68B62-186D-44DF-A931-891CF8C57DB1}"/>
              </a:ext>
            </a:extLst>
          </p:cNvPr>
          <p:cNvSpPr txBox="1">
            <a:spLocks/>
          </p:cNvSpPr>
          <p:nvPr/>
        </p:nvSpPr>
        <p:spPr>
          <a:xfrm>
            <a:off x="7592665" y="5443583"/>
            <a:ext cx="358175" cy="15026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r" defTabSz="448055">
              <a:defRPr sz="1300">
                <a:latin typeface="Arial"/>
                <a:ea typeface="Arial"/>
                <a:cs typeface="Arial"/>
                <a:sym typeface="Arial"/>
              </a:defRPr>
            </a:lvl1pPr>
            <a:lvl2pPr defTabSz="457200">
              <a:defRPr>
                <a:latin typeface="+mj-lt"/>
                <a:ea typeface="+mj-ea"/>
                <a:cs typeface="+mj-cs"/>
                <a:sym typeface="Helvetica"/>
              </a:defRPr>
            </a:lvl2pPr>
            <a:lvl3pPr defTabSz="457200">
              <a:defRPr>
                <a:latin typeface="+mj-lt"/>
                <a:ea typeface="+mj-ea"/>
                <a:cs typeface="+mj-cs"/>
                <a:sym typeface="Helvetica"/>
              </a:defRPr>
            </a:lvl3pPr>
            <a:lvl4pPr defTabSz="457200">
              <a:defRPr>
                <a:latin typeface="+mj-lt"/>
                <a:ea typeface="+mj-ea"/>
                <a:cs typeface="+mj-cs"/>
                <a:sym typeface="Helvetica"/>
              </a:defRPr>
            </a:lvl4pPr>
            <a:lvl5pPr defTabSz="457200">
              <a:defRPr>
                <a:latin typeface="+mj-lt"/>
                <a:ea typeface="+mj-ea"/>
                <a:cs typeface="+mj-cs"/>
                <a:sym typeface="Helvetica"/>
              </a:defRPr>
            </a:lvl5pPr>
            <a:lvl6pPr defTabSz="457200">
              <a:defRPr>
                <a:latin typeface="+mj-lt"/>
                <a:ea typeface="+mj-ea"/>
                <a:cs typeface="+mj-cs"/>
                <a:sym typeface="Helvetica"/>
              </a:defRPr>
            </a:lvl6pPr>
            <a:lvl7pPr defTabSz="457200">
              <a:defRPr>
                <a:latin typeface="+mj-lt"/>
                <a:ea typeface="+mj-ea"/>
                <a:cs typeface="+mj-cs"/>
                <a:sym typeface="Helvetica"/>
              </a:defRPr>
            </a:lvl7pPr>
            <a:lvl8pPr defTabSz="457200">
              <a:defRPr>
                <a:latin typeface="+mj-lt"/>
                <a:ea typeface="+mj-ea"/>
                <a:cs typeface="+mj-cs"/>
                <a:sym typeface="Helvetica"/>
              </a:defRPr>
            </a:lvl8pPr>
            <a:lvl9pPr defTabSz="457200">
              <a:defRPr>
                <a:latin typeface="+mj-lt"/>
                <a:ea typeface="+mj-ea"/>
                <a:cs typeface="+mj-cs"/>
                <a:sym typeface="Helvetica"/>
              </a:defRPr>
            </a:lvl9pPr>
          </a:lstStyle>
          <a:p>
            <a:pPr>
              <a:defRPr sz="1800"/>
            </a:pPr>
            <a:fld id="{86CB4B4D-7CA3-9044-876B-883B54F8677D}" type="slidenum">
              <a:rPr lang="lv-LV" sz="605"/>
              <a:pPr>
                <a:defRPr sz="1800"/>
              </a:pPr>
              <a:t>18</a:t>
            </a:fld>
            <a:endParaRPr lang="lv-LV" sz="605" dirty="0"/>
          </a:p>
        </p:txBody>
      </p:sp>
      <p:sp>
        <p:nvSpPr>
          <p:cNvPr id="10" name="Title 1">
            <a:extLst>
              <a:ext uri="{FF2B5EF4-FFF2-40B4-BE49-F238E27FC236}">
                <a16:creationId xmlns:a16="http://schemas.microsoft.com/office/drawing/2014/main" id="{59765650-DD5F-4C9A-A899-0ACDEA299370}"/>
              </a:ext>
            </a:extLst>
          </p:cNvPr>
          <p:cNvSpPr>
            <a:spLocks noGrp="1"/>
          </p:cNvSpPr>
          <p:nvPr>
            <p:ph type="title"/>
          </p:nvPr>
        </p:nvSpPr>
        <p:spPr>
          <a:xfrm>
            <a:off x="1783415" y="503934"/>
            <a:ext cx="4413426" cy="727880"/>
          </a:xfrm>
        </p:spPr>
        <p:txBody>
          <a:bodyPr/>
          <a:lstStyle/>
          <a:p>
            <a:r>
              <a:rPr lang="lv-LV" dirty="0"/>
              <a:t>Kurš būs ieguvējs?</a:t>
            </a:r>
            <a:endParaRPr lang="en-US" dirty="0"/>
          </a:p>
        </p:txBody>
      </p:sp>
      <p:graphicFrame>
        <p:nvGraphicFramePr>
          <p:cNvPr id="11" name="Chart 10">
            <a:extLst>
              <a:ext uri="{FF2B5EF4-FFF2-40B4-BE49-F238E27FC236}">
                <a16:creationId xmlns:a16="http://schemas.microsoft.com/office/drawing/2014/main" id="{912D5B88-44B2-41D2-A897-7099B274D1F4}"/>
              </a:ext>
            </a:extLst>
          </p:cNvPr>
          <p:cNvGraphicFramePr>
            <a:graphicFrameLocks/>
          </p:cNvGraphicFramePr>
          <p:nvPr>
            <p:extLst>
              <p:ext uri="{D42A27DB-BD31-4B8C-83A1-F6EECF244321}">
                <p14:modId xmlns:p14="http://schemas.microsoft.com/office/powerpoint/2010/main" val="1983290651"/>
              </p:ext>
            </p:extLst>
          </p:nvPr>
        </p:nvGraphicFramePr>
        <p:xfrm>
          <a:off x="1945888" y="2002303"/>
          <a:ext cx="6814323" cy="3947735"/>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292198D8-3202-4D6B-A398-DA3647C584EE}"/>
              </a:ext>
            </a:extLst>
          </p:cNvPr>
          <p:cNvSpPr/>
          <p:nvPr/>
        </p:nvSpPr>
        <p:spPr>
          <a:xfrm rot="21246633">
            <a:off x="6242554" y="6011902"/>
            <a:ext cx="4277598" cy="1111049"/>
          </a:xfrm>
          <a:prstGeom prst="rect">
            <a:avLst/>
          </a:prstGeom>
          <a:solidFill>
            <a:srgbClr val="92D050"/>
          </a:solidFill>
        </p:spPr>
        <p:txBody>
          <a:bodyPr wrap="square" lIns="57888" tIns="28944" rIns="57888" bIns="28944">
            <a:spAutoFit/>
          </a:bodyPr>
          <a:lstStyle/>
          <a:p>
            <a:pPr algn="ctr"/>
            <a:r>
              <a:rPr lang="lv-LV" sz="2280" b="1" dirty="0">
                <a:ln w="0"/>
                <a:solidFill>
                  <a:srgbClr val="FF0000"/>
                </a:solidFill>
                <a:effectLst>
                  <a:outerShdw blurRad="38100" dist="19050" dir="2700000" algn="tl" rotWithShape="0">
                    <a:schemeClr val="dk1">
                      <a:alpha val="40000"/>
                    </a:schemeClr>
                  </a:outerShdw>
                </a:effectLst>
              </a:rPr>
              <a:t>Nodokļu atbrīvojumu iegūtu 38 000 </a:t>
            </a:r>
            <a:r>
              <a:rPr lang="lv-LV" sz="2280" dirty="0">
                <a:ln w="0"/>
                <a:solidFill>
                  <a:schemeClr val="tx1"/>
                </a:solidFill>
                <a:effectLst>
                  <a:outerShdw blurRad="38100" dist="19050" dir="2700000" algn="tl" rotWithShape="0">
                    <a:schemeClr val="dk1">
                      <a:alpha val="40000"/>
                    </a:schemeClr>
                  </a:outerShdw>
                </a:effectLst>
              </a:rPr>
              <a:t>videi draudzīgu auto īpašnieku LV</a:t>
            </a:r>
          </a:p>
        </p:txBody>
      </p:sp>
    </p:spTree>
    <p:extLst>
      <p:ext uri="{BB962C8B-B14F-4D97-AF65-F5344CB8AC3E}">
        <p14:creationId xmlns:p14="http://schemas.microsoft.com/office/powerpoint/2010/main" val="67746489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p:cNvSpPr>
          <p:nvPr>
            <p:ph type="sldNum" sz="quarter" idx="2"/>
          </p:nvPr>
        </p:nvSpPr>
        <p:spPr>
          <a:xfrm>
            <a:off x="7592665" y="5443583"/>
            <a:ext cx="358175" cy="150261"/>
          </a:xfrm>
          <a:prstGeom prst="rect">
            <a:avLst/>
          </a:prstGeom>
          <a:extLst>
            <a:ext uri="{C572A759-6A51-4108-AA02-DFA0A04FC94B}">
              <ma14:wrappingTextBoxFlag xmlns="" xmlns:ma14="http://schemas.microsoft.com/office/mac/drawingml/2011/main" val="1"/>
            </a:ext>
          </a:extLst>
        </p:spPr>
        <p:txBody>
          <a:bodyPr lIns="0" tIns="0" rIns="0" bIns="0" anchor="ctr">
            <a:normAutofit fontScale="62500" lnSpcReduction="20000"/>
          </a:bodyPr>
          <a:lstStyle>
            <a:lvl1pPr defTabSz="225725">
              <a:defRPr sz="655"/>
            </a:lvl1pPr>
          </a:lstStyle>
          <a:p>
            <a:pPr lvl="0">
              <a:defRPr sz="1800"/>
            </a:pPr>
            <a:fld id="{86CB4B4D-7CA3-9044-876B-883B54F8677D}" type="slidenum">
              <a:rPr/>
              <a:t>19</a:t>
            </a:fld>
            <a:endParaRPr/>
          </a:p>
        </p:txBody>
      </p:sp>
      <p:sp>
        <p:nvSpPr>
          <p:cNvPr id="7" name="Shape 25">
            <a:extLst>
              <a:ext uri="{FF2B5EF4-FFF2-40B4-BE49-F238E27FC236}">
                <a16:creationId xmlns:a16="http://schemas.microsoft.com/office/drawing/2014/main" id="{D4C68B62-186D-44DF-A931-891CF8C57DB1}"/>
              </a:ext>
            </a:extLst>
          </p:cNvPr>
          <p:cNvSpPr txBox="1">
            <a:spLocks/>
          </p:cNvSpPr>
          <p:nvPr/>
        </p:nvSpPr>
        <p:spPr>
          <a:xfrm>
            <a:off x="7592665" y="5443583"/>
            <a:ext cx="358175" cy="15026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r" defTabSz="448055">
              <a:defRPr sz="1300">
                <a:latin typeface="Arial"/>
                <a:ea typeface="Arial"/>
                <a:cs typeface="Arial"/>
                <a:sym typeface="Arial"/>
              </a:defRPr>
            </a:lvl1pPr>
            <a:lvl2pPr defTabSz="457200">
              <a:defRPr>
                <a:latin typeface="+mj-lt"/>
                <a:ea typeface="+mj-ea"/>
                <a:cs typeface="+mj-cs"/>
                <a:sym typeface="Helvetica"/>
              </a:defRPr>
            </a:lvl2pPr>
            <a:lvl3pPr defTabSz="457200">
              <a:defRPr>
                <a:latin typeface="+mj-lt"/>
                <a:ea typeface="+mj-ea"/>
                <a:cs typeface="+mj-cs"/>
                <a:sym typeface="Helvetica"/>
              </a:defRPr>
            </a:lvl3pPr>
            <a:lvl4pPr defTabSz="457200">
              <a:defRPr>
                <a:latin typeface="+mj-lt"/>
                <a:ea typeface="+mj-ea"/>
                <a:cs typeface="+mj-cs"/>
                <a:sym typeface="Helvetica"/>
              </a:defRPr>
            </a:lvl4pPr>
            <a:lvl5pPr defTabSz="457200">
              <a:defRPr>
                <a:latin typeface="+mj-lt"/>
                <a:ea typeface="+mj-ea"/>
                <a:cs typeface="+mj-cs"/>
                <a:sym typeface="Helvetica"/>
              </a:defRPr>
            </a:lvl5pPr>
            <a:lvl6pPr defTabSz="457200">
              <a:defRPr>
                <a:latin typeface="+mj-lt"/>
                <a:ea typeface="+mj-ea"/>
                <a:cs typeface="+mj-cs"/>
                <a:sym typeface="Helvetica"/>
              </a:defRPr>
            </a:lvl6pPr>
            <a:lvl7pPr defTabSz="457200">
              <a:defRPr>
                <a:latin typeface="+mj-lt"/>
                <a:ea typeface="+mj-ea"/>
                <a:cs typeface="+mj-cs"/>
                <a:sym typeface="Helvetica"/>
              </a:defRPr>
            </a:lvl7pPr>
            <a:lvl8pPr defTabSz="457200">
              <a:defRPr>
                <a:latin typeface="+mj-lt"/>
                <a:ea typeface="+mj-ea"/>
                <a:cs typeface="+mj-cs"/>
                <a:sym typeface="Helvetica"/>
              </a:defRPr>
            </a:lvl8pPr>
            <a:lvl9pPr defTabSz="457200">
              <a:defRPr>
                <a:latin typeface="+mj-lt"/>
                <a:ea typeface="+mj-ea"/>
                <a:cs typeface="+mj-cs"/>
                <a:sym typeface="Helvetica"/>
              </a:defRPr>
            </a:lvl9pPr>
          </a:lstStyle>
          <a:p>
            <a:pPr>
              <a:defRPr sz="1800"/>
            </a:pPr>
            <a:fld id="{86CB4B4D-7CA3-9044-876B-883B54F8677D}" type="slidenum">
              <a:rPr lang="lv-LV" sz="605"/>
              <a:pPr>
                <a:defRPr sz="1800"/>
              </a:pPr>
              <a:t>19</a:t>
            </a:fld>
            <a:endParaRPr lang="lv-LV" sz="605" dirty="0"/>
          </a:p>
        </p:txBody>
      </p:sp>
      <p:sp>
        <p:nvSpPr>
          <p:cNvPr id="10" name="Title 1">
            <a:extLst>
              <a:ext uri="{FF2B5EF4-FFF2-40B4-BE49-F238E27FC236}">
                <a16:creationId xmlns:a16="http://schemas.microsoft.com/office/drawing/2014/main" id="{59765650-DD5F-4C9A-A899-0ACDEA299370}"/>
              </a:ext>
            </a:extLst>
          </p:cNvPr>
          <p:cNvSpPr>
            <a:spLocks noGrp="1"/>
          </p:cNvSpPr>
          <p:nvPr>
            <p:ph type="title"/>
          </p:nvPr>
        </p:nvSpPr>
        <p:spPr>
          <a:xfrm>
            <a:off x="1031757" y="451156"/>
            <a:ext cx="4413426" cy="727880"/>
          </a:xfrm>
        </p:spPr>
        <p:txBody>
          <a:bodyPr/>
          <a:lstStyle/>
          <a:p>
            <a:r>
              <a:rPr lang="lv-LV" dirty="0"/>
              <a:t>Kurš būs ieguvējs?</a:t>
            </a:r>
            <a:endParaRPr lang="en-US" dirty="0"/>
          </a:p>
        </p:txBody>
      </p:sp>
      <p:sp>
        <p:nvSpPr>
          <p:cNvPr id="3" name="Rectangle 2">
            <a:extLst>
              <a:ext uri="{FF2B5EF4-FFF2-40B4-BE49-F238E27FC236}">
                <a16:creationId xmlns:a16="http://schemas.microsoft.com/office/drawing/2014/main" id="{292198D8-3202-4D6B-A398-DA3647C584EE}"/>
              </a:ext>
            </a:extLst>
          </p:cNvPr>
          <p:cNvSpPr/>
          <p:nvPr/>
        </p:nvSpPr>
        <p:spPr>
          <a:xfrm rot="21246633">
            <a:off x="5027084" y="5386026"/>
            <a:ext cx="3540555" cy="1111049"/>
          </a:xfrm>
          <a:prstGeom prst="rect">
            <a:avLst/>
          </a:prstGeom>
          <a:solidFill>
            <a:srgbClr val="92D050"/>
          </a:solidFill>
        </p:spPr>
        <p:txBody>
          <a:bodyPr wrap="square" lIns="57888" tIns="28944" rIns="57888" bIns="28944">
            <a:spAutoFit/>
          </a:bodyPr>
          <a:lstStyle/>
          <a:p>
            <a:pPr algn="ctr"/>
            <a:r>
              <a:rPr lang="lv-LV" sz="2280" b="1" dirty="0">
                <a:ln w="0"/>
                <a:solidFill>
                  <a:srgbClr val="FF0000"/>
                </a:solidFill>
                <a:effectLst>
                  <a:outerShdw blurRad="38100" dist="19050" dir="2700000" algn="tl" rotWithShape="0">
                    <a:schemeClr val="dk1">
                      <a:alpha val="40000"/>
                    </a:schemeClr>
                  </a:outerShdw>
                </a:effectLst>
              </a:rPr>
              <a:t>Iegūtu 38 000 </a:t>
            </a:r>
            <a:r>
              <a:rPr lang="lv-LV" sz="2280" dirty="0">
                <a:ln w="0"/>
                <a:solidFill>
                  <a:schemeClr val="tx1"/>
                </a:solidFill>
                <a:effectLst>
                  <a:outerShdw blurRad="38100" dist="19050" dir="2700000" algn="tl" rotWithShape="0">
                    <a:schemeClr val="dk1">
                      <a:alpha val="40000"/>
                    </a:schemeClr>
                  </a:outerShdw>
                </a:effectLst>
              </a:rPr>
              <a:t>videi draudzīgu auto īpašnieku LV</a:t>
            </a:r>
          </a:p>
        </p:txBody>
      </p:sp>
      <p:sp>
        <p:nvSpPr>
          <p:cNvPr id="4" name="Text Placeholder 3">
            <a:extLst>
              <a:ext uri="{FF2B5EF4-FFF2-40B4-BE49-F238E27FC236}">
                <a16:creationId xmlns:a16="http://schemas.microsoft.com/office/drawing/2014/main" id="{48E49466-78A9-4B8A-8D16-9C927C12E591}"/>
              </a:ext>
            </a:extLst>
          </p:cNvPr>
          <p:cNvSpPr>
            <a:spLocks noGrp="1"/>
          </p:cNvSpPr>
          <p:nvPr>
            <p:ph type="body" idx="1"/>
          </p:nvPr>
        </p:nvSpPr>
        <p:spPr>
          <a:xfrm>
            <a:off x="1630899" y="2140444"/>
            <a:ext cx="7444302" cy="3066867"/>
          </a:xfrm>
        </p:spPr>
        <p:txBody>
          <a:bodyPr/>
          <a:lstStyle/>
          <a:p>
            <a:endParaRPr lang="en-US" dirty="0"/>
          </a:p>
        </p:txBody>
      </p:sp>
      <p:pic>
        <p:nvPicPr>
          <p:cNvPr id="11" name="Picture 10">
            <a:extLst>
              <a:ext uri="{FF2B5EF4-FFF2-40B4-BE49-F238E27FC236}">
                <a16:creationId xmlns:a16="http://schemas.microsoft.com/office/drawing/2014/main" id="{94B6DDD2-E039-49B2-BB8E-0BCA0484A738}"/>
              </a:ext>
            </a:extLst>
          </p:cNvPr>
          <p:cNvPicPr>
            <a:picLocks noChangeAspect="1"/>
          </p:cNvPicPr>
          <p:nvPr/>
        </p:nvPicPr>
        <p:blipFill>
          <a:blip r:embed="rId2"/>
          <a:stretch>
            <a:fillRect/>
          </a:stretch>
        </p:blipFill>
        <p:spPr>
          <a:xfrm>
            <a:off x="1031757" y="2129823"/>
            <a:ext cx="8480319" cy="2696145"/>
          </a:xfrm>
          <a:prstGeom prst="rect">
            <a:avLst/>
          </a:prstGeom>
        </p:spPr>
      </p:pic>
    </p:spTree>
    <p:extLst>
      <p:ext uri="{BB962C8B-B14F-4D97-AF65-F5344CB8AC3E}">
        <p14:creationId xmlns:p14="http://schemas.microsoft.com/office/powerpoint/2010/main" val="377251433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p:cNvSpPr>
          <p:nvPr>
            <p:ph type="title"/>
          </p:nvPr>
        </p:nvSpPr>
        <p:spPr>
          <a:xfrm>
            <a:off x="803447" y="577684"/>
            <a:ext cx="5546886" cy="790771"/>
          </a:xfrm>
          <a:prstGeom prst="rect">
            <a:avLst/>
          </a:prstGeom>
          <a:ln w="12700">
            <a:miter lim="400000"/>
          </a:ln>
        </p:spPr>
        <p:txBody>
          <a:bodyPr lIns="40150" tIns="40150" rIns="40150" bIns="40150" anchor="ctr">
            <a:normAutofit/>
          </a:bodyPr>
          <a:lstStyle>
            <a:lvl1pPr>
              <a:lnSpc>
                <a:spcPct val="120000"/>
              </a:lnSpc>
            </a:lvl1pPr>
          </a:lstStyle>
          <a:p>
            <a:r>
              <a:rPr lang="lv-LV" dirty="0"/>
              <a:t>AA Biedri</a:t>
            </a:r>
            <a:endParaRPr dirty="0"/>
          </a:p>
        </p:txBody>
      </p:sp>
      <p:sp>
        <p:nvSpPr>
          <p:cNvPr id="25" name="Shape 25"/>
          <p:cNvSpPr>
            <a:spLocks noGrp="1"/>
          </p:cNvSpPr>
          <p:nvPr>
            <p:ph type="sldNum" sz="quarter" idx="2"/>
          </p:nvPr>
        </p:nvSpPr>
        <p:spPr>
          <a:xfrm>
            <a:off x="8687150" y="6179169"/>
            <a:ext cx="565773" cy="237352"/>
          </a:xfrm>
          <a:prstGeom prst="rect">
            <a:avLst/>
          </a:prstGeom>
          <a:extLst>
            <a:ext uri="{C572A759-6A51-4108-AA02-DFA0A04FC94B}">
              <ma14:wrappingTextBoxFlag xmlns:ma14="http://schemas.microsoft.com/office/mac/drawingml/2011/main" xmlns="" val="1"/>
            </a:ext>
          </a:extLst>
        </p:spPr>
        <p:txBody>
          <a:bodyPr lIns="0" tIns="0" rIns="0" bIns="0" anchor="ctr">
            <a:normAutofit fontScale="92500" lnSpcReduction="10000"/>
          </a:bodyPr>
          <a:lstStyle>
            <a:lvl1pPr defTabSz="356517">
              <a:defRPr sz="1034"/>
            </a:lvl1pPr>
          </a:lstStyle>
          <a:p>
            <a:pPr lvl="0">
              <a:defRPr sz="1800"/>
            </a:pPr>
            <a:fld id="{86CB4B4D-7CA3-9044-876B-883B54F8677D}" type="slidenum">
              <a:rPr/>
              <a:t>2</a:t>
            </a:fld>
            <a:endParaRPr/>
          </a:p>
        </p:txBody>
      </p:sp>
      <p:pic>
        <p:nvPicPr>
          <p:cNvPr id="4" name="Picture 3">
            <a:extLst>
              <a:ext uri="{FF2B5EF4-FFF2-40B4-BE49-F238E27FC236}">
                <a16:creationId xmlns:a16="http://schemas.microsoft.com/office/drawing/2014/main" id="{F8A599E6-2CDD-4060-9B44-1E66F1F1B9D2}"/>
              </a:ext>
            </a:extLst>
          </p:cNvPr>
          <p:cNvPicPr>
            <a:picLocks noChangeAspect="1"/>
          </p:cNvPicPr>
          <p:nvPr/>
        </p:nvPicPr>
        <p:blipFill>
          <a:blip r:embed="rId2"/>
          <a:stretch>
            <a:fillRect/>
          </a:stretch>
        </p:blipFill>
        <p:spPr>
          <a:xfrm>
            <a:off x="368442" y="2021700"/>
            <a:ext cx="2668652" cy="2922283"/>
          </a:xfrm>
          <a:prstGeom prst="rect">
            <a:avLst/>
          </a:prstGeom>
        </p:spPr>
      </p:pic>
      <p:pic>
        <p:nvPicPr>
          <p:cNvPr id="5" name="Picture 4">
            <a:extLst>
              <a:ext uri="{FF2B5EF4-FFF2-40B4-BE49-F238E27FC236}">
                <a16:creationId xmlns:a16="http://schemas.microsoft.com/office/drawing/2014/main" id="{A9297304-06C0-4C2A-98C7-71E725066B74}"/>
              </a:ext>
            </a:extLst>
          </p:cNvPr>
          <p:cNvPicPr>
            <a:picLocks noChangeAspect="1"/>
          </p:cNvPicPr>
          <p:nvPr/>
        </p:nvPicPr>
        <p:blipFill>
          <a:blip r:embed="rId3"/>
          <a:stretch>
            <a:fillRect/>
          </a:stretch>
        </p:blipFill>
        <p:spPr>
          <a:xfrm>
            <a:off x="6890121" y="1969048"/>
            <a:ext cx="2906837" cy="2918849"/>
          </a:xfrm>
          <a:prstGeom prst="rect">
            <a:avLst/>
          </a:prstGeom>
        </p:spPr>
      </p:pic>
      <p:pic>
        <p:nvPicPr>
          <p:cNvPr id="6" name="Picture 5">
            <a:extLst>
              <a:ext uri="{FF2B5EF4-FFF2-40B4-BE49-F238E27FC236}">
                <a16:creationId xmlns:a16="http://schemas.microsoft.com/office/drawing/2014/main" id="{FC4CDCC1-3C7E-4357-A594-8CF02BDA197E}"/>
              </a:ext>
            </a:extLst>
          </p:cNvPr>
          <p:cNvPicPr>
            <a:picLocks noChangeAspect="1"/>
          </p:cNvPicPr>
          <p:nvPr/>
        </p:nvPicPr>
        <p:blipFill>
          <a:blip r:embed="rId4"/>
          <a:stretch>
            <a:fillRect/>
          </a:stretch>
        </p:blipFill>
        <p:spPr>
          <a:xfrm>
            <a:off x="3815980" y="2021700"/>
            <a:ext cx="2173489" cy="1550677"/>
          </a:xfrm>
          <a:prstGeom prst="rect">
            <a:avLst/>
          </a:prstGeom>
        </p:spPr>
      </p:pic>
      <p:pic>
        <p:nvPicPr>
          <p:cNvPr id="8" name="Picture 7">
            <a:extLst>
              <a:ext uri="{FF2B5EF4-FFF2-40B4-BE49-F238E27FC236}">
                <a16:creationId xmlns:a16="http://schemas.microsoft.com/office/drawing/2014/main" id="{FECA3C6C-9036-55A0-DFF4-25078E448F4F}"/>
              </a:ext>
            </a:extLst>
          </p:cNvPr>
          <p:cNvPicPr>
            <a:picLocks noChangeAspect="1"/>
          </p:cNvPicPr>
          <p:nvPr/>
        </p:nvPicPr>
        <p:blipFill rotWithShape="1">
          <a:blip r:embed="rId5"/>
          <a:srcRect l="28124" r="27741"/>
          <a:stretch/>
        </p:blipFill>
        <p:spPr>
          <a:xfrm>
            <a:off x="1254034" y="5041703"/>
            <a:ext cx="1515729" cy="1523137"/>
          </a:xfrm>
          <a:prstGeom prst="rect">
            <a:avLst/>
          </a:prstGeom>
        </p:spPr>
      </p:pic>
      <p:pic>
        <p:nvPicPr>
          <p:cNvPr id="9" name="Picture 8">
            <a:extLst>
              <a:ext uri="{FF2B5EF4-FFF2-40B4-BE49-F238E27FC236}">
                <a16:creationId xmlns:a16="http://schemas.microsoft.com/office/drawing/2014/main" id="{36AA079D-9D0A-F49F-B7A4-018122EA7B86}"/>
              </a:ext>
            </a:extLst>
          </p:cNvPr>
          <p:cNvPicPr>
            <a:picLocks noChangeAspect="1"/>
          </p:cNvPicPr>
          <p:nvPr/>
        </p:nvPicPr>
        <p:blipFill rotWithShape="1">
          <a:blip r:embed="rId6"/>
          <a:srcRect l="25674" r="27587"/>
          <a:stretch/>
        </p:blipFill>
        <p:spPr>
          <a:xfrm>
            <a:off x="2769764" y="5027153"/>
            <a:ext cx="1614252" cy="1537688"/>
          </a:xfrm>
          <a:prstGeom prst="rect">
            <a:avLst/>
          </a:prstGeom>
        </p:spPr>
      </p:pic>
      <p:pic>
        <p:nvPicPr>
          <p:cNvPr id="10" name="Picture 9">
            <a:extLst>
              <a:ext uri="{FF2B5EF4-FFF2-40B4-BE49-F238E27FC236}">
                <a16:creationId xmlns:a16="http://schemas.microsoft.com/office/drawing/2014/main" id="{9615098B-546F-FCE2-A742-D9D9C1023CBC}"/>
              </a:ext>
            </a:extLst>
          </p:cNvPr>
          <p:cNvPicPr>
            <a:picLocks noChangeAspect="1"/>
          </p:cNvPicPr>
          <p:nvPr/>
        </p:nvPicPr>
        <p:blipFill rotWithShape="1">
          <a:blip r:embed="rId7"/>
          <a:srcRect l="27430" r="28453"/>
          <a:stretch/>
        </p:blipFill>
        <p:spPr>
          <a:xfrm>
            <a:off x="4373910" y="5017451"/>
            <a:ext cx="1525835" cy="1547391"/>
          </a:xfrm>
          <a:prstGeom prst="rect">
            <a:avLst/>
          </a:prstGeom>
        </p:spPr>
      </p:pic>
      <p:pic>
        <p:nvPicPr>
          <p:cNvPr id="11" name="Picture 10">
            <a:extLst>
              <a:ext uri="{FF2B5EF4-FFF2-40B4-BE49-F238E27FC236}">
                <a16:creationId xmlns:a16="http://schemas.microsoft.com/office/drawing/2014/main" id="{70C9F212-B96A-05DB-FB69-75654F0A7246}"/>
              </a:ext>
            </a:extLst>
          </p:cNvPr>
          <p:cNvPicPr>
            <a:picLocks noChangeAspect="1"/>
          </p:cNvPicPr>
          <p:nvPr/>
        </p:nvPicPr>
        <p:blipFill rotWithShape="1">
          <a:blip r:embed="rId8"/>
          <a:srcRect l="26490" r="27904"/>
          <a:stretch/>
        </p:blipFill>
        <p:spPr>
          <a:xfrm>
            <a:off x="5899745" y="5046756"/>
            <a:ext cx="1544584" cy="1523137"/>
          </a:xfrm>
          <a:prstGeom prst="rect">
            <a:avLst/>
          </a:prstGeom>
        </p:spPr>
      </p:pic>
      <p:pic>
        <p:nvPicPr>
          <p:cNvPr id="12" name="Picture 11">
            <a:extLst>
              <a:ext uri="{FF2B5EF4-FFF2-40B4-BE49-F238E27FC236}">
                <a16:creationId xmlns:a16="http://schemas.microsoft.com/office/drawing/2014/main" id="{81919605-AECF-4233-A2B6-E5F55A72FD0A}"/>
              </a:ext>
            </a:extLst>
          </p:cNvPr>
          <p:cNvPicPr>
            <a:picLocks noChangeAspect="1"/>
          </p:cNvPicPr>
          <p:nvPr/>
        </p:nvPicPr>
        <p:blipFill rotWithShape="1">
          <a:blip r:embed="rId9"/>
          <a:srcRect l="26813" r="27006"/>
          <a:stretch/>
        </p:blipFill>
        <p:spPr>
          <a:xfrm>
            <a:off x="7444330" y="5027152"/>
            <a:ext cx="1605000" cy="1537688"/>
          </a:xfrm>
          <a:prstGeom prst="rect">
            <a:avLst/>
          </a:prstGeom>
        </p:spPr>
      </p:pic>
      <p:sp>
        <p:nvSpPr>
          <p:cNvPr id="13" name="TextBox 12">
            <a:extLst>
              <a:ext uri="{FF2B5EF4-FFF2-40B4-BE49-F238E27FC236}">
                <a16:creationId xmlns:a16="http://schemas.microsoft.com/office/drawing/2014/main" id="{20C38CE4-4625-4204-B80D-151B13719A1B}"/>
              </a:ext>
            </a:extLst>
          </p:cNvPr>
          <p:cNvSpPr txBox="1"/>
          <p:nvPr/>
        </p:nvSpPr>
        <p:spPr>
          <a:xfrm>
            <a:off x="3324503" y="3788810"/>
            <a:ext cx="3278209" cy="7422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0150" tIns="40150" rIns="40150" bIns="40150" numCol="1" spcCol="38100" rtlCol="0" anchor="t">
            <a:spAutoFit/>
          </a:bodyPr>
          <a:lstStyle/>
          <a:p>
            <a:pPr algn="ctr" rtl="0" latinLnBrk="1" hangingPunct="0"/>
            <a:r>
              <a:rPr lang="lv-LV" sz="1432" dirty="0">
                <a:solidFill>
                  <a:schemeClr val="tx1"/>
                </a:solidFill>
              </a:rPr>
              <a:t>A/m tirdzniecība/serviss* = 1.12 </a:t>
            </a:r>
            <a:r>
              <a:rPr lang="lv-LV" sz="1432" dirty="0" err="1">
                <a:solidFill>
                  <a:schemeClr val="tx1"/>
                </a:solidFill>
              </a:rPr>
              <a:t>mljrd</a:t>
            </a:r>
            <a:r>
              <a:rPr lang="lv-LV" sz="1432" dirty="0">
                <a:solidFill>
                  <a:schemeClr val="tx1"/>
                </a:solidFill>
              </a:rPr>
              <a:t> € </a:t>
            </a:r>
            <a:r>
              <a:rPr lang="lv-LV" sz="1114" dirty="0">
                <a:solidFill>
                  <a:schemeClr val="tx1"/>
                </a:solidFill>
              </a:rPr>
              <a:t>(-8% </a:t>
            </a:r>
            <a:r>
              <a:rPr lang="lv-LV" sz="1114" dirty="0" err="1">
                <a:solidFill>
                  <a:schemeClr val="tx1"/>
                </a:solidFill>
              </a:rPr>
              <a:t>vs</a:t>
            </a:r>
            <a:r>
              <a:rPr lang="lv-LV" sz="1114" dirty="0">
                <a:solidFill>
                  <a:schemeClr val="tx1"/>
                </a:solidFill>
              </a:rPr>
              <a:t> 2018)</a:t>
            </a:r>
          </a:p>
          <a:p>
            <a:pPr algn="l" defTabSz="363794" rtl="0" latinLnBrk="1" hangingPunct="0"/>
            <a:endParaRPr lang="en-US" sz="1432" dirty="0">
              <a:solidFill>
                <a:srgbClr val="000000"/>
              </a:solidFill>
            </a:endParaRPr>
          </a:p>
        </p:txBody>
      </p:sp>
    </p:spTree>
    <p:extLst>
      <p:ext uri="{BB962C8B-B14F-4D97-AF65-F5344CB8AC3E}">
        <p14:creationId xmlns:p14="http://schemas.microsoft.com/office/powerpoint/2010/main" val="138384123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p:cNvSpPr>
          <p:nvPr>
            <p:ph type="sldNum" sz="quarter" idx="2"/>
          </p:nvPr>
        </p:nvSpPr>
        <p:spPr>
          <a:xfrm>
            <a:off x="7592665" y="5443583"/>
            <a:ext cx="358175" cy="150261"/>
          </a:xfrm>
          <a:prstGeom prst="rect">
            <a:avLst/>
          </a:prstGeom>
          <a:extLst>
            <a:ext uri="{C572A759-6A51-4108-AA02-DFA0A04FC94B}">
              <ma14:wrappingTextBoxFlag xmlns:ma14="http://schemas.microsoft.com/office/mac/drawingml/2011/main" xmlns="" val="1"/>
            </a:ext>
          </a:extLst>
        </p:spPr>
        <p:txBody>
          <a:bodyPr lIns="0" tIns="0" rIns="0" bIns="0" anchor="ctr">
            <a:normAutofit fontScale="62500" lnSpcReduction="20000"/>
          </a:bodyPr>
          <a:lstStyle>
            <a:lvl1pPr defTabSz="225725">
              <a:defRPr sz="655"/>
            </a:lvl1pPr>
          </a:lstStyle>
          <a:p>
            <a:pPr lvl="0">
              <a:defRPr sz="1800"/>
            </a:pPr>
            <a:fld id="{86CB4B4D-7CA3-9044-876B-883B54F8677D}" type="slidenum">
              <a:rPr/>
              <a:t>20</a:t>
            </a:fld>
            <a:endParaRPr/>
          </a:p>
        </p:txBody>
      </p:sp>
      <p:sp>
        <p:nvSpPr>
          <p:cNvPr id="7" name="Shape 25">
            <a:extLst>
              <a:ext uri="{FF2B5EF4-FFF2-40B4-BE49-F238E27FC236}">
                <a16:creationId xmlns:a16="http://schemas.microsoft.com/office/drawing/2014/main" id="{D4C68B62-186D-44DF-A931-891CF8C57DB1}"/>
              </a:ext>
            </a:extLst>
          </p:cNvPr>
          <p:cNvSpPr txBox="1">
            <a:spLocks/>
          </p:cNvSpPr>
          <p:nvPr/>
        </p:nvSpPr>
        <p:spPr>
          <a:xfrm>
            <a:off x="7592665" y="5443583"/>
            <a:ext cx="358175" cy="15026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r" defTabSz="448055">
              <a:defRPr sz="1300">
                <a:latin typeface="Arial"/>
                <a:ea typeface="Arial"/>
                <a:cs typeface="Arial"/>
                <a:sym typeface="Arial"/>
              </a:defRPr>
            </a:lvl1pPr>
            <a:lvl2pPr defTabSz="457200">
              <a:defRPr>
                <a:latin typeface="+mj-lt"/>
                <a:ea typeface="+mj-ea"/>
                <a:cs typeface="+mj-cs"/>
                <a:sym typeface="Helvetica"/>
              </a:defRPr>
            </a:lvl2pPr>
            <a:lvl3pPr defTabSz="457200">
              <a:defRPr>
                <a:latin typeface="+mj-lt"/>
                <a:ea typeface="+mj-ea"/>
                <a:cs typeface="+mj-cs"/>
                <a:sym typeface="Helvetica"/>
              </a:defRPr>
            </a:lvl3pPr>
            <a:lvl4pPr defTabSz="457200">
              <a:defRPr>
                <a:latin typeface="+mj-lt"/>
                <a:ea typeface="+mj-ea"/>
                <a:cs typeface="+mj-cs"/>
                <a:sym typeface="Helvetica"/>
              </a:defRPr>
            </a:lvl4pPr>
            <a:lvl5pPr defTabSz="457200">
              <a:defRPr>
                <a:latin typeface="+mj-lt"/>
                <a:ea typeface="+mj-ea"/>
                <a:cs typeface="+mj-cs"/>
                <a:sym typeface="Helvetica"/>
              </a:defRPr>
            </a:lvl5pPr>
            <a:lvl6pPr defTabSz="457200">
              <a:defRPr>
                <a:latin typeface="+mj-lt"/>
                <a:ea typeface="+mj-ea"/>
                <a:cs typeface="+mj-cs"/>
                <a:sym typeface="Helvetica"/>
              </a:defRPr>
            </a:lvl6pPr>
            <a:lvl7pPr defTabSz="457200">
              <a:defRPr>
                <a:latin typeface="+mj-lt"/>
                <a:ea typeface="+mj-ea"/>
                <a:cs typeface="+mj-cs"/>
                <a:sym typeface="Helvetica"/>
              </a:defRPr>
            </a:lvl7pPr>
            <a:lvl8pPr defTabSz="457200">
              <a:defRPr>
                <a:latin typeface="+mj-lt"/>
                <a:ea typeface="+mj-ea"/>
                <a:cs typeface="+mj-cs"/>
                <a:sym typeface="Helvetica"/>
              </a:defRPr>
            </a:lvl8pPr>
            <a:lvl9pPr defTabSz="457200">
              <a:defRPr>
                <a:latin typeface="+mj-lt"/>
                <a:ea typeface="+mj-ea"/>
                <a:cs typeface="+mj-cs"/>
                <a:sym typeface="Helvetica"/>
              </a:defRPr>
            </a:lvl9pPr>
          </a:lstStyle>
          <a:p>
            <a:pPr>
              <a:defRPr sz="1800"/>
            </a:pPr>
            <a:fld id="{86CB4B4D-7CA3-9044-876B-883B54F8677D}" type="slidenum">
              <a:rPr lang="lv-LV" sz="605"/>
              <a:pPr>
                <a:defRPr sz="1800"/>
              </a:pPr>
              <a:t>20</a:t>
            </a:fld>
            <a:endParaRPr lang="lv-LV" sz="605" dirty="0"/>
          </a:p>
        </p:txBody>
      </p:sp>
      <p:sp>
        <p:nvSpPr>
          <p:cNvPr id="10" name="Title 1">
            <a:extLst>
              <a:ext uri="{FF2B5EF4-FFF2-40B4-BE49-F238E27FC236}">
                <a16:creationId xmlns:a16="http://schemas.microsoft.com/office/drawing/2014/main" id="{59765650-DD5F-4C9A-A899-0ACDEA299370}"/>
              </a:ext>
            </a:extLst>
          </p:cNvPr>
          <p:cNvSpPr>
            <a:spLocks noGrp="1"/>
          </p:cNvSpPr>
          <p:nvPr>
            <p:ph type="title"/>
          </p:nvPr>
        </p:nvSpPr>
        <p:spPr>
          <a:xfrm>
            <a:off x="939624" y="513661"/>
            <a:ext cx="4413426" cy="727880"/>
          </a:xfrm>
        </p:spPr>
        <p:txBody>
          <a:bodyPr>
            <a:normAutofit fontScale="90000"/>
          </a:bodyPr>
          <a:lstStyle/>
          <a:p>
            <a:r>
              <a:rPr lang="lv-LV" dirty="0"/>
              <a:t>Kurš par to samaksās?</a:t>
            </a:r>
            <a:endParaRPr lang="en-US" dirty="0"/>
          </a:p>
        </p:txBody>
      </p:sp>
      <p:sp>
        <p:nvSpPr>
          <p:cNvPr id="4" name="Text Placeholder 3">
            <a:extLst>
              <a:ext uri="{FF2B5EF4-FFF2-40B4-BE49-F238E27FC236}">
                <a16:creationId xmlns:a16="http://schemas.microsoft.com/office/drawing/2014/main" id="{48E49466-78A9-4B8A-8D16-9C927C12E591}"/>
              </a:ext>
            </a:extLst>
          </p:cNvPr>
          <p:cNvSpPr>
            <a:spLocks noGrp="1"/>
          </p:cNvSpPr>
          <p:nvPr>
            <p:ph type="body" idx="1"/>
          </p:nvPr>
        </p:nvSpPr>
        <p:spPr>
          <a:xfrm>
            <a:off x="2464797" y="2320481"/>
            <a:ext cx="2252151" cy="3575775"/>
          </a:xfrm>
        </p:spPr>
        <p:txBody>
          <a:bodyPr/>
          <a:lstStyle/>
          <a:p>
            <a:pPr marL="0" indent="0">
              <a:buNone/>
            </a:pPr>
            <a:endParaRPr lang="en-US" dirty="0"/>
          </a:p>
        </p:txBody>
      </p:sp>
      <p:sp>
        <p:nvSpPr>
          <p:cNvPr id="2" name="Rectangle 1">
            <a:extLst>
              <a:ext uri="{FF2B5EF4-FFF2-40B4-BE49-F238E27FC236}">
                <a16:creationId xmlns:a16="http://schemas.microsoft.com/office/drawing/2014/main" id="{B71DA7EC-A9C0-44A5-AB94-D72860771FB9}"/>
              </a:ext>
            </a:extLst>
          </p:cNvPr>
          <p:cNvSpPr/>
          <p:nvPr/>
        </p:nvSpPr>
        <p:spPr>
          <a:xfrm rot="21340028">
            <a:off x="2710810" y="5393167"/>
            <a:ext cx="6887992" cy="760184"/>
          </a:xfrm>
          <a:prstGeom prst="rect">
            <a:avLst/>
          </a:prstGeom>
          <a:solidFill>
            <a:srgbClr val="FF0000"/>
          </a:solidFill>
        </p:spPr>
        <p:txBody>
          <a:bodyPr wrap="none" lIns="57888" tIns="28944" rIns="57888" bIns="28944">
            <a:spAutoFit/>
          </a:bodyPr>
          <a:lstStyle/>
          <a:p>
            <a:pPr algn="ctr"/>
            <a:r>
              <a:rPr lang="lv-LV" sz="2280" dirty="0">
                <a:ln w="0"/>
                <a:solidFill>
                  <a:schemeClr val="tx1"/>
                </a:solidFill>
                <a:effectLst>
                  <a:outerShdw blurRad="38100" dist="19050" dir="2700000" algn="tl" rotWithShape="0">
                    <a:schemeClr val="dk1">
                      <a:alpha val="40000"/>
                    </a:schemeClr>
                  </a:outerShdw>
                </a:effectLst>
              </a:rPr>
              <a:t>Nodokļu atlaides Kompensētu vidi piesārņojoši auto </a:t>
            </a:r>
          </a:p>
          <a:p>
            <a:pPr algn="ctr"/>
            <a:r>
              <a:rPr lang="lv-LV" sz="2280" dirty="0">
                <a:ln w="0"/>
                <a:solidFill>
                  <a:schemeClr val="tx1"/>
                </a:solidFill>
                <a:effectLst>
                  <a:outerShdw blurRad="38100" dist="19050" dir="2700000" algn="tl" rotWithShape="0">
                    <a:schemeClr val="dk1">
                      <a:alpha val="40000"/>
                    </a:schemeClr>
                  </a:outerShdw>
                </a:effectLst>
              </a:rPr>
              <a:t>ar ļoti nelielu +6 līdz +12 EUR palielinājumu</a:t>
            </a:r>
          </a:p>
        </p:txBody>
      </p:sp>
      <p:pic>
        <p:nvPicPr>
          <p:cNvPr id="6" name="Picture 5">
            <a:extLst>
              <a:ext uri="{FF2B5EF4-FFF2-40B4-BE49-F238E27FC236}">
                <a16:creationId xmlns:a16="http://schemas.microsoft.com/office/drawing/2014/main" id="{91631D72-62E1-4EAB-BB93-5DC621AA693C}"/>
              </a:ext>
            </a:extLst>
          </p:cNvPr>
          <p:cNvPicPr>
            <a:picLocks noChangeAspect="1"/>
          </p:cNvPicPr>
          <p:nvPr/>
        </p:nvPicPr>
        <p:blipFill>
          <a:blip r:embed="rId2"/>
          <a:stretch>
            <a:fillRect/>
          </a:stretch>
        </p:blipFill>
        <p:spPr>
          <a:xfrm>
            <a:off x="961497" y="1795941"/>
            <a:ext cx="8783106" cy="2932312"/>
          </a:xfrm>
          <a:prstGeom prst="rect">
            <a:avLst/>
          </a:prstGeom>
        </p:spPr>
      </p:pic>
    </p:spTree>
    <p:extLst>
      <p:ext uri="{BB962C8B-B14F-4D97-AF65-F5344CB8AC3E}">
        <p14:creationId xmlns:p14="http://schemas.microsoft.com/office/powerpoint/2010/main" val="10582815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p:cNvSpPr>
          <p:nvPr>
            <p:ph type="title"/>
          </p:nvPr>
        </p:nvSpPr>
        <p:spPr>
          <a:xfrm>
            <a:off x="467539" y="606011"/>
            <a:ext cx="5490892" cy="500615"/>
          </a:xfrm>
          <a:prstGeom prst="rect">
            <a:avLst/>
          </a:prstGeom>
          <a:ln w="12700">
            <a:miter lim="400000"/>
          </a:ln>
        </p:spPr>
        <p:txBody>
          <a:bodyPr lIns="25418" tIns="25418" rIns="25418" bIns="25418" anchor="ctr">
            <a:normAutofit fontScale="90000"/>
          </a:bodyPr>
          <a:lstStyle>
            <a:lvl1pPr>
              <a:lnSpc>
                <a:spcPct val="120000"/>
              </a:lnSpc>
            </a:lvl1pPr>
          </a:lstStyle>
          <a:p>
            <a:pPr algn="ctr"/>
            <a:r>
              <a:rPr lang="lv-LV" dirty="0"/>
              <a:t>Zememisiju Auto Segments</a:t>
            </a:r>
            <a:br>
              <a:rPr lang="lv-LV" dirty="0"/>
            </a:br>
            <a:r>
              <a:rPr lang="lv-LV" b="1" dirty="0">
                <a:solidFill>
                  <a:srgbClr val="FF0000"/>
                </a:solidFill>
              </a:rPr>
              <a:t>LIETOTU</a:t>
            </a:r>
            <a:r>
              <a:rPr lang="lv-LV" dirty="0">
                <a:solidFill>
                  <a:srgbClr val="FF0000"/>
                </a:solidFill>
              </a:rPr>
              <a:t> AUTO PIEMĒRI</a:t>
            </a:r>
            <a:endParaRPr dirty="0"/>
          </a:p>
        </p:txBody>
      </p:sp>
      <p:sp>
        <p:nvSpPr>
          <p:cNvPr id="25" name="Shape 25"/>
          <p:cNvSpPr>
            <a:spLocks noGrp="1"/>
          </p:cNvSpPr>
          <p:nvPr>
            <p:ph type="sldNum" sz="quarter" idx="2"/>
          </p:nvPr>
        </p:nvSpPr>
        <p:spPr>
          <a:xfrm>
            <a:off x="9736425" y="6916783"/>
            <a:ext cx="358175" cy="150261"/>
          </a:xfrm>
          <a:prstGeom prst="rect">
            <a:avLst/>
          </a:prstGeom>
          <a:extLst>
            <a:ext uri="{C572A759-6A51-4108-AA02-DFA0A04FC94B}">
              <ma14:wrappingTextBoxFlag xmlns:ma14="http://schemas.microsoft.com/office/mac/drawingml/2011/main" xmlns="" val="1"/>
            </a:ext>
          </a:extLst>
        </p:spPr>
        <p:txBody>
          <a:bodyPr lIns="0" tIns="0" rIns="0" bIns="0" anchor="ctr">
            <a:normAutofit fontScale="62500" lnSpcReduction="20000"/>
          </a:bodyPr>
          <a:lstStyle>
            <a:lvl1pPr defTabSz="225725">
              <a:defRPr sz="655"/>
            </a:lvl1pPr>
          </a:lstStyle>
          <a:p>
            <a:pPr lvl="0">
              <a:defRPr sz="1800"/>
            </a:pPr>
            <a:fld id="{86CB4B4D-7CA3-9044-876B-883B54F8677D}" type="slidenum">
              <a:rPr/>
              <a:t>21</a:t>
            </a:fld>
            <a:endParaRPr dirty="0"/>
          </a:p>
        </p:txBody>
      </p:sp>
      <p:sp>
        <p:nvSpPr>
          <p:cNvPr id="4" name="Text Placeholder 2">
            <a:extLst>
              <a:ext uri="{FF2B5EF4-FFF2-40B4-BE49-F238E27FC236}">
                <a16:creationId xmlns:a16="http://schemas.microsoft.com/office/drawing/2014/main" id="{3ADE9C60-1C9C-4116-8E77-4F02FFD506B6}"/>
              </a:ext>
            </a:extLst>
          </p:cNvPr>
          <p:cNvSpPr txBox="1">
            <a:spLocks/>
          </p:cNvSpPr>
          <p:nvPr/>
        </p:nvSpPr>
        <p:spPr>
          <a:xfrm>
            <a:off x="3482874" y="1922700"/>
            <a:ext cx="4792111" cy="358541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64122" indent="-464122" defTabSz="574629">
              <a:spcBef>
                <a:spcPts val="754"/>
              </a:spcBef>
              <a:buSzPct val="100000"/>
              <a:buFont typeface="Arial"/>
              <a:buChar char="•"/>
              <a:defRPr sz="3519">
                <a:latin typeface="Arial"/>
                <a:ea typeface="Arial"/>
                <a:cs typeface="Arial"/>
                <a:sym typeface="Arial"/>
              </a:defRPr>
            </a:lvl1pPr>
            <a:lvl2pPr marL="1077431" indent="-502800" defTabSz="574629">
              <a:spcBef>
                <a:spcPts val="754"/>
              </a:spcBef>
              <a:buSzPct val="100000"/>
              <a:buFont typeface="Arial"/>
              <a:buChar char="–"/>
              <a:defRPr sz="3519">
                <a:latin typeface="Arial"/>
                <a:ea typeface="Arial"/>
                <a:cs typeface="Arial"/>
                <a:sym typeface="Arial"/>
              </a:defRPr>
            </a:lvl2pPr>
            <a:lvl3pPr marL="1596193" indent="-446934" defTabSz="574629">
              <a:spcBef>
                <a:spcPts val="754"/>
              </a:spcBef>
              <a:buSzPct val="100000"/>
              <a:buFont typeface="Arial"/>
              <a:buChar char="•"/>
              <a:defRPr sz="3519">
                <a:latin typeface="Arial"/>
                <a:ea typeface="Arial"/>
                <a:cs typeface="Arial"/>
                <a:sym typeface="Arial"/>
              </a:defRPr>
            </a:lvl3pPr>
            <a:lvl4pPr marL="2170823" indent="-446934" defTabSz="574629">
              <a:spcBef>
                <a:spcPts val="754"/>
              </a:spcBef>
              <a:buSzPct val="100000"/>
              <a:buFont typeface="Arial"/>
              <a:buChar char="–"/>
              <a:defRPr sz="3519">
                <a:latin typeface="Arial"/>
                <a:ea typeface="Arial"/>
                <a:cs typeface="Arial"/>
                <a:sym typeface="Arial"/>
              </a:defRPr>
            </a:lvl4pPr>
            <a:lvl5pPr marL="2745452" indent="-446934" defTabSz="574629">
              <a:spcBef>
                <a:spcPts val="754"/>
              </a:spcBef>
              <a:buSzPct val="100000"/>
              <a:buFont typeface="Arial"/>
              <a:buChar char="»"/>
              <a:defRPr sz="3519">
                <a:latin typeface="Arial"/>
                <a:ea typeface="Arial"/>
                <a:cs typeface="Arial"/>
                <a:sym typeface="Arial"/>
              </a:defRPr>
            </a:lvl5pPr>
            <a:lvl6pPr marL="3275387" indent="-402239" defTabSz="574629">
              <a:spcBef>
                <a:spcPts val="754"/>
              </a:spcBef>
              <a:buSzPct val="100000"/>
              <a:buFont typeface="Arial"/>
              <a:buChar char="•"/>
              <a:defRPr sz="3519">
                <a:latin typeface="Arial"/>
                <a:ea typeface="Arial"/>
                <a:cs typeface="Arial"/>
                <a:sym typeface="Arial"/>
              </a:defRPr>
            </a:lvl6pPr>
            <a:lvl7pPr marL="3850016" indent="-402239" defTabSz="574629">
              <a:spcBef>
                <a:spcPts val="754"/>
              </a:spcBef>
              <a:buSzPct val="100000"/>
              <a:buFont typeface="Arial"/>
              <a:buChar char="•"/>
              <a:defRPr sz="3519">
                <a:latin typeface="Arial"/>
                <a:ea typeface="Arial"/>
                <a:cs typeface="Arial"/>
                <a:sym typeface="Arial"/>
              </a:defRPr>
            </a:lvl7pPr>
            <a:lvl8pPr marL="4424647" indent="-402239" defTabSz="574629">
              <a:spcBef>
                <a:spcPts val="754"/>
              </a:spcBef>
              <a:buSzPct val="100000"/>
              <a:buFont typeface="Arial"/>
              <a:buChar char="•"/>
              <a:defRPr sz="3519">
                <a:latin typeface="Arial"/>
                <a:ea typeface="Arial"/>
                <a:cs typeface="Arial"/>
                <a:sym typeface="Arial"/>
              </a:defRPr>
            </a:lvl8pPr>
            <a:lvl9pPr marL="4999276" indent="-402240" defTabSz="574629">
              <a:spcBef>
                <a:spcPts val="754"/>
              </a:spcBef>
              <a:buSzPct val="100000"/>
              <a:buFont typeface="Arial"/>
              <a:buChar char="•"/>
              <a:defRPr sz="3519">
                <a:latin typeface="Arial"/>
                <a:ea typeface="Arial"/>
                <a:cs typeface="Arial"/>
                <a:sym typeface="Arial"/>
              </a:defRPr>
            </a:lvl9pPr>
          </a:lstStyle>
          <a:p>
            <a:pPr marL="0" indent="0" algn="l">
              <a:spcBef>
                <a:spcPts val="302"/>
              </a:spcBef>
              <a:buNone/>
            </a:pPr>
            <a:r>
              <a:rPr lang="lv-LV" sz="1400" b="1" dirty="0">
                <a:solidFill>
                  <a:srgbClr val="002060"/>
                </a:solidFill>
              </a:rPr>
              <a:t>Zemu emisiju segments – līdz </a:t>
            </a:r>
            <a:r>
              <a:rPr lang="lv-LV" sz="1400" b="1" dirty="0">
                <a:solidFill>
                  <a:srgbClr val="002060"/>
                </a:solidFill>
                <a:effectLst>
                  <a:outerShdw blurRad="38100" dist="38100" dir="2700000" algn="tl">
                    <a:srgbClr val="000000">
                      <a:alpha val="43137"/>
                    </a:srgbClr>
                  </a:outerShdw>
                </a:effectLst>
              </a:rPr>
              <a:t>115g/km CO2</a:t>
            </a:r>
            <a:r>
              <a:rPr lang="lv-LV" sz="1400" b="1" dirty="0">
                <a:solidFill>
                  <a:srgbClr val="002060"/>
                </a:solidFill>
              </a:rPr>
              <a:t> (NEDC)</a:t>
            </a:r>
            <a:endParaRPr lang="lv-LV" sz="1400" dirty="0">
              <a:solidFill>
                <a:srgbClr val="002060"/>
              </a:solidFill>
            </a:endParaRPr>
          </a:p>
          <a:p>
            <a:pPr marL="0" indent="0" algn="l">
              <a:spcBef>
                <a:spcPts val="302"/>
              </a:spcBef>
              <a:buNone/>
            </a:pPr>
            <a:r>
              <a:rPr lang="lv-LV" sz="1400" dirty="0">
                <a:solidFill>
                  <a:srgbClr val="002060"/>
                </a:solidFill>
              </a:rPr>
              <a:t>VW GOLF 2011 1.6D (109g/km)</a:t>
            </a:r>
          </a:p>
          <a:p>
            <a:pPr marL="0" indent="0" algn="l">
              <a:spcBef>
                <a:spcPts val="302"/>
              </a:spcBef>
              <a:buNone/>
            </a:pPr>
            <a:endParaRPr lang="lv-LV" sz="1400" dirty="0">
              <a:solidFill>
                <a:srgbClr val="002060"/>
              </a:solidFill>
            </a:endParaRPr>
          </a:p>
          <a:p>
            <a:pPr marL="0" indent="0" algn="l">
              <a:spcBef>
                <a:spcPts val="302"/>
              </a:spcBef>
              <a:buNone/>
            </a:pPr>
            <a:r>
              <a:rPr lang="lv-LV" sz="1400" dirty="0">
                <a:solidFill>
                  <a:srgbClr val="002060"/>
                </a:solidFill>
              </a:rPr>
              <a:t>Ford Focus 2010 1.6 (107-115g/km)</a:t>
            </a:r>
          </a:p>
          <a:p>
            <a:pPr marL="0" indent="0" algn="l">
              <a:spcBef>
                <a:spcPts val="302"/>
              </a:spcBef>
              <a:buNone/>
            </a:pPr>
            <a:endParaRPr lang="lv-LV" sz="1400" dirty="0">
              <a:solidFill>
                <a:srgbClr val="002060"/>
              </a:solidFill>
            </a:endParaRPr>
          </a:p>
          <a:p>
            <a:pPr marL="0" indent="0" algn="l">
              <a:spcBef>
                <a:spcPts val="302"/>
              </a:spcBef>
              <a:buNone/>
            </a:pPr>
            <a:r>
              <a:rPr lang="lv-LV" sz="1400" dirty="0">
                <a:solidFill>
                  <a:srgbClr val="002060"/>
                </a:solidFill>
              </a:rPr>
              <a:t>Volvo S40 2010 1.6 (104-114g/km)</a:t>
            </a:r>
          </a:p>
          <a:p>
            <a:pPr marL="0" indent="0" algn="l">
              <a:spcBef>
                <a:spcPts val="302"/>
              </a:spcBef>
              <a:buNone/>
            </a:pPr>
            <a:endParaRPr lang="lv-LV" sz="1400" dirty="0">
              <a:solidFill>
                <a:srgbClr val="002060"/>
              </a:solidFill>
            </a:endParaRPr>
          </a:p>
          <a:p>
            <a:pPr marL="0" indent="0" algn="l">
              <a:spcBef>
                <a:spcPts val="302"/>
              </a:spcBef>
              <a:buNone/>
            </a:pPr>
            <a:r>
              <a:rPr lang="lv-LV" sz="1400" dirty="0">
                <a:solidFill>
                  <a:srgbClr val="002060"/>
                </a:solidFill>
              </a:rPr>
              <a:t>Toyota Prius 2009 1.8 (89-92g/km)</a:t>
            </a:r>
          </a:p>
          <a:p>
            <a:pPr marL="0" indent="0" algn="l">
              <a:spcBef>
                <a:spcPts val="302"/>
              </a:spcBef>
              <a:buNone/>
            </a:pPr>
            <a:endParaRPr lang="lv-LV" sz="1400" dirty="0">
              <a:solidFill>
                <a:srgbClr val="002060"/>
              </a:solidFill>
            </a:endParaRPr>
          </a:p>
          <a:p>
            <a:pPr marL="0" indent="0" algn="l">
              <a:spcBef>
                <a:spcPts val="302"/>
              </a:spcBef>
              <a:buNone/>
            </a:pPr>
            <a:r>
              <a:rPr lang="lv-LV" sz="1400" dirty="0">
                <a:solidFill>
                  <a:srgbClr val="002060"/>
                </a:solidFill>
              </a:rPr>
              <a:t>Peugoet 508 2016 1,6 BlueHDi (111g/km)</a:t>
            </a:r>
          </a:p>
          <a:p>
            <a:pPr marL="0" indent="0" algn="l">
              <a:spcBef>
                <a:spcPts val="302"/>
              </a:spcBef>
              <a:buNone/>
            </a:pPr>
            <a:endParaRPr lang="lv-LV" sz="1400" dirty="0">
              <a:solidFill>
                <a:srgbClr val="002060"/>
              </a:solidFill>
            </a:endParaRPr>
          </a:p>
          <a:p>
            <a:pPr marL="0" indent="0" algn="l">
              <a:spcBef>
                <a:spcPts val="302"/>
              </a:spcBef>
              <a:buNone/>
            </a:pPr>
            <a:r>
              <a:rPr lang="lv-LV" sz="1400" dirty="0">
                <a:solidFill>
                  <a:srgbClr val="002060"/>
                </a:solidFill>
              </a:rPr>
              <a:t>BMW 3-Sieries 2,0D 2013 (109 - 112g/km CO2)</a:t>
            </a:r>
          </a:p>
          <a:p>
            <a:pPr marL="0" indent="0" algn="l">
              <a:spcBef>
                <a:spcPts val="302"/>
              </a:spcBef>
              <a:buNone/>
            </a:pPr>
            <a:endParaRPr lang="lv-LV" sz="1400" dirty="0">
              <a:solidFill>
                <a:srgbClr val="002060"/>
              </a:solidFill>
            </a:endParaRPr>
          </a:p>
          <a:p>
            <a:pPr marL="0" indent="0" algn="l">
              <a:spcBef>
                <a:spcPts val="302"/>
              </a:spcBef>
              <a:buNone/>
            </a:pPr>
            <a:r>
              <a:rPr lang="lv-LV" sz="1400" dirty="0">
                <a:solidFill>
                  <a:srgbClr val="002060"/>
                </a:solidFill>
              </a:rPr>
              <a:t>Opel Zafira 2013 1.6D (109 g/km CO2)</a:t>
            </a:r>
          </a:p>
          <a:p>
            <a:pPr marL="0" indent="0" algn="l">
              <a:spcBef>
                <a:spcPts val="302"/>
              </a:spcBef>
              <a:buNone/>
            </a:pPr>
            <a:endParaRPr lang="lv-LV" sz="1400" dirty="0">
              <a:solidFill>
                <a:srgbClr val="002060"/>
              </a:solidFill>
            </a:endParaRPr>
          </a:p>
          <a:p>
            <a:pPr marL="0" indent="0" algn="l">
              <a:spcBef>
                <a:spcPts val="302"/>
              </a:spcBef>
              <a:buNone/>
            </a:pPr>
            <a:r>
              <a:rPr lang="lv-LV" sz="1400" dirty="0">
                <a:solidFill>
                  <a:srgbClr val="002060"/>
                </a:solidFill>
              </a:rPr>
              <a:t>Peugoet Bipper 2012 1.3 (109-113 g/km CO2)</a:t>
            </a:r>
          </a:p>
          <a:p>
            <a:pPr marL="0" indent="0" algn="l">
              <a:spcBef>
                <a:spcPts val="302"/>
              </a:spcBef>
              <a:buNone/>
            </a:pPr>
            <a:endParaRPr lang="lv-LV" sz="1400" dirty="0">
              <a:solidFill>
                <a:srgbClr val="002060"/>
              </a:solidFill>
            </a:endParaRPr>
          </a:p>
          <a:p>
            <a:pPr marL="0" indent="0" algn="l">
              <a:spcBef>
                <a:spcPts val="302"/>
              </a:spcBef>
              <a:buNone/>
            </a:pPr>
            <a:r>
              <a:rPr lang="lv-LV" sz="1400" dirty="0">
                <a:solidFill>
                  <a:srgbClr val="002060"/>
                </a:solidFill>
              </a:rPr>
              <a:t>Ford Transit 2015 1.5 (108 g/km CO2)</a:t>
            </a:r>
          </a:p>
          <a:p>
            <a:pPr marL="0" indent="0" algn="l">
              <a:spcBef>
                <a:spcPts val="302"/>
              </a:spcBef>
              <a:buNone/>
            </a:pPr>
            <a:endParaRPr lang="lv-LV" sz="1400" dirty="0">
              <a:solidFill>
                <a:srgbClr val="002060"/>
              </a:solidFill>
            </a:endParaRPr>
          </a:p>
          <a:p>
            <a:pPr marL="0" indent="0" algn="l">
              <a:spcBef>
                <a:spcPts val="302"/>
              </a:spcBef>
              <a:buNone/>
            </a:pPr>
            <a:r>
              <a:rPr lang="lv-LV" sz="1400" dirty="0">
                <a:solidFill>
                  <a:srgbClr val="002060"/>
                </a:solidFill>
              </a:rPr>
              <a:t>Nissan Juke 2014 1,5 (104 g/km CO2)</a:t>
            </a:r>
          </a:p>
        </p:txBody>
      </p:sp>
      <p:pic>
        <p:nvPicPr>
          <p:cNvPr id="1026" name="Picture 2" descr="Volkswagen Golf Hečbeks 2008 - 2012 atsauksmes, tehniskie dati, cenas">
            <a:extLst>
              <a:ext uri="{FF2B5EF4-FFF2-40B4-BE49-F238E27FC236}">
                <a16:creationId xmlns:a16="http://schemas.microsoft.com/office/drawing/2014/main" id="{30CE5197-D665-4C1E-87D9-E5551EA1251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35" r="12216" b="15090"/>
          <a:stretch/>
        </p:blipFill>
        <p:spPr bwMode="auto">
          <a:xfrm>
            <a:off x="1723864" y="1717237"/>
            <a:ext cx="1388628" cy="87864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2010 Ford Focus III Hatchback 1.6 TDCi (95 Hp) | Technical specs, data,  fuel consumption, Dimensions">
            <a:extLst>
              <a:ext uri="{FF2B5EF4-FFF2-40B4-BE49-F238E27FC236}">
                <a16:creationId xmlns:a16="http://schemas.microsoft.com/office/drawing/2014/main" id="{CDE8C628-9BCE-43EC-9B49-E26628C821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764" y="1733258"/>
            <a:ext cx="1736661" cy="78275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Volvo S40 Sedans 2004 - 2007 atsauksmes, tehniskie dati, cenas">
            <a:extLst>
              <a:ext uri="{FF2B5EF4-FFF2-40B4-BE49-F238E27FC236}">
                <a16:creationId xmlns:a16="http://schemas.microsoft.com/office/drawing/2014/main" id="{6F1564C3-012A-4E91-9F98-2AD8AA6025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9033" y="2659186"/>
            <a:ext cx="1393459" cy="92806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2004-09 Toyota Prius | Consumer Guide Auto">
            <a:extLst>
              <a:ext uri="{FF2B5EF4-FFF2-40B4-BE49-F238E27FC236}">
                <a16:creationId xmlns:a16="http://schemas.microsoft.com/office/drawing/2014/main" id="{CA293DA5-31FF-45E2-9AC2-E9C49D7828C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526" t="27351" b="16344"/>
          <a:stretch/>
        </p:blipFill>
        <p:spPr bwMode="auto">
          <a:xfrm>
            <a:off x="6669884" y="2637910"/>
            <a:ext cx="1742397" cy="7827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eugeot 508 Allure 2016 review | CarsGuide">
            <a:extLst>
              <a:ext uri="{FF2B5EF4-FFF2-40B4-BE49-F238E27FC236}">
                <a16:creationId xmlns:a16="http://schemas.microsoft.com/office/drawing/2014/main" id="{2B463188-4D4F-4E92-B578-3E315F63AA5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684" t="8121" r="8982" b="6605"/>
          <a:stretch/>
        </p:blipFill>
        <p:spPr bwMode="auto">
          <a:xfrm>
            <a:off x="1719033" y="3665703"/>
            <a:ext cx="1393459" cy="85561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BMW 3 SERIES 2.0D SE *UPGRADED ALLOYS*PARKING SENSORS*BLUETOOTH* for sale  at Colin Francis Cars Northern Ireland">
            <a:extLst>
              <a:ext uri="{FF2B5EF4-FFF2-40B4-BE49-F238E27FC236}">
                <a16:creationId xmlns:a16="http://schemas.microsoft.com/office/drawing/2014/main" id="{780967CC-6110-4E5E-B2CB-34E7A8B7530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2290" r="8399" b="22252"/>
          <a:stretch/>
        </p:blipFill>
        <p:spPr bwMode="auto">
          <a:xfrm>
            <a:off x="6884550" y="3559078"/>
            <a:ext cx="1736661" cy="78857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Used Peugeot Bipper ad : Year 2011, 147284 km | Reezocar">
            <a:extLst>
              <a:ext uri="{FF2B5EF4-FFF2-40B4-BE49-F238E27FC236}">
                <a16:creationId xmlns:a16="http://schemas.microsoft.com/office/drawing/2014/main" id="{6DF9E673-CE8C-4A54-A918-A363596D8AE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708" t="18547" r="10778" b="2602"/>
          <a:stretch/>
        </p:blipFill>
        <p:spPr bwMode="auto">
          <a:xfrm>
            <a:off x="7609771" y="4521318"/>
            <a:ext cx="1605021" cy="112520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Ford Transit Connect - 2015 for sale | Tradus">
            <a:extLst>
              <a:ext uri="{FF2B5EF4-FFF2-40B4-BE49-F238E27FC236}">
                <a16:creationId xmlns:a16="http://schemas.microsoft.com/office/drawing/2014/main" id="{EC4C8265-53D0-4AF1-B104-0834F4173F5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4456" b="4697"/>
          <a:stretch/>
        </p:blipFill>
        <p:spPr bwMode="auto">
          <a:xfrm>
            <a:off x="1719033" y="5603574"/>
            <a:ext cx="1377298" cy="97651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Opel zafira 1.8 cosmo OPC Line easytronic 2011 - occasion - YouTube">
            <a:extLst>
              <a:ext uri="{FF2B5EF4-FFF2-40B4-BE49-F238E27FC236}">
                <a16:creationId xmlns:a16="http://schemas.microsoft.com/office/drawing/2014/main" id="{AD19D917-1B2C-4283-B6C7-D67DBEA7ECB5}"/>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671" t="2550" r="8280" b="4298"/>
          <a:stretch/>
        </p:blipFill>
        <p:spPr bwMode="auto">
          <a:xfrm>
            <a:off x="1723864" y="4567866"/>
            <a:ext cx="1388628" cy="909102"/>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Nissan Juke 1.6 16v Acenta Premium Red 2014 | Ref: 6283737">
            <a:extLst>
              <a:ext uri="{FF2B5EF4-FFF2-40B4-BE49-F238E27FC236}">
                <a16:creationId xmlns:a16="http://schemas.microsoft.com/office/drawing/2014/main" id="{9E1579F0-A943-4F93-A597-F3E3DE087C61}"/>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511" t="10953" r="3168" b="1882"/>
          <a:stretch/>
        </p:blipFill>
        <p:spPr bwMode="auto">
          <a:xfrm flipH="1">
            <a:off x="7124253" y="5940269"/>
            <a:ext cx="1662079" cy="976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03739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BC40E3-02CD-4D1C-B3D0-7BB8A3F5D605}"/>
              </a:ext>
            </a:extLst>
          </p:cNvPr>
          <p:cNvPicPr>
            <a:picLocks noChangeAspect="1"/>
          </p:cNvPicPr>
          <p:nvPr/>
        </p:nvPicPr>
        <p:blipFill>
          <a:blip r:embed="rId2"/>
          <a:stretch>
            <a:fillRect/>
          </a:stretch>
        </p:blipFill>
        <p:spPr>
          <a:xfrm>
            <a:off x="7855481" y="4677862"/>
            <a:ext cx="2013024" cy="1139701"/>
          </a:xfrm>
          <a:prstGeom prst="rect">
            <a:avLst/>
          </a:prstGeom>
        </p:spPr>
      </p:pic>
      <p:sp>
        <p:nvSpPr>
          <p:cNvPr id="23" name="Shape 23"/>
          <p:cNvSpPr>
            <a:spLocks noGrp="1"/>
          </p:cNvSpPr>
          <p:nvPr>
            <p:ph type="title"/>
          </p:nvPr>
        </p:nvSpPr>
        <p:spPr>
          <a:xfrm>
            <a:off x="1535468" y="671585"/>
            <a:ext cx="5718772" cy="500615"/>
          </a:xfrm>
          <a:prstGeom prst="rect">
            <a:avLst/>
          </a:prstGeom>
          <a:ln w="12700">
            <a:miter lim="400000"/>
          </a:ln>
        </p:spPr>
        <p:txBody>
          <a:bodyPr lIns="25418" tIns="25418" rIns="25418" bIns="25418" anchor="ctr">
            <a:normAutofit fontScale="90000"/>
          </a:bodyPr>
          <a:lstStyle>
            <a:lvl1pPr>
              <a:lnSpc>
                <a:spcPct val="120000"/>
              </a:lnSpc>
            </a:lvl1pPr>
          </a:lstStyle>
          <a:p>
            <a:pPr algn="l"/>
            <a:r>
              <a:rPr lang="lv-LV" dirty="0"/>
              <a:t>Zememisiju Auto Segments</a:t>
            </a:r>
            <a:br>
              <a:rPr lang="lv-LV" dirty="0"/>
            </a:br>
            <a:r>
              <a:rPr lang="lv-LV" b="1" dirty="0">
                <a:solidFill>
                  <a:srgbClr val="FF0000"/>
                </a:solidFill>
              </a:rPr>
              <a:t>JAUNU</a:t>
            </a:r>
            <a:r>
              <a:rPr lang="lv-LV" dirty="0">
                <a:solidFill>
                  <a:srgbClr val="FF0000"/>
                </a:solidFill>
              </a:rPr>
              <a:t> AUTO PIEMĒRI</a:t>
            </a:r>
            <a:endParaRPr dirty="0"/>
          </a:p>
        </p:txBody>
      </p:sp>
      <p:sp>
        <p:nvSpPr>
          <p:cNvPr id="25" name="Shape 25"/>
          <p:cNvSpPr>
            <a:spLocks noGrp="1"/>
          </p:cNvSpPr>
          <p:nvPr>
            <p:ph type="sldNum" sz="quarter" idx="2"/>
          </p:nvPr>
        </p:nvSpPr>
        <p:spPr>
          <a:xfrm>
            <a:off x="9868505" y="6967583"/>
            <a:ext cx="358175" cy="150261"/>
          </a:xfrm>
          <a:prstGeom prst="rect">
            <a:avLst/>
          </a:prstGeom>
          <a:extLst>
            <a:ext uri="{C572A759-6A51-4108-AA02-DFA0A04FC94B}">
              <ma14:wrappingTextBoxFlag xmlns="" xmlns:ma14="http://schemas.microsoft.com/office/mac/drawingml/2011/main" val="1"/>
            </a:ext>
          </a:extLst>
        </p:spPr>
        <p:txBody>
          <a:bodyPr lIns="0" tIns="0" rIns="0" bIns="0" anchor="ctr">
            <a:normAutofit fontScale="62500" lnSpcReduction="20000"/>
          </a:bodyPr>
          <a:lstStyle>
            <a:lvl1pPr defTabSz="225725">
              <a:defRPr sz="655"/>
            </a:lvl1pPr>
          </a:lstStyle>
          <a:p>
            <a:pPr lvl="0">
              <a:defRPr sz="1800"/>
            </a:pPr>
            <a:fld id="{86CB4B4D-7CA3-9044-876B-883B54F8677D}" type="slidenum">
              <a:rPr/>
              <a:t>22</a:t>
            </a:fld>
            <a:endParaRPr dirty="0"/>
          </a:p>
        </p:txBody>
      </p:sp>
      <p:sp>
        <p:nvSpPr>
          <p:cNvPr id="4" name="Text Placeholder 2">
            <a:extLst>
              <a:ext uri="{FF2B5EF4-FFF2-40B4-BE49-F238E27FC236}">
                <a16:creationId xmlns:a16="http://schemas.microsoft.com/office/drawing/2014/main" id="{3ADE9C60-1C9C-4116-8E77-4F02FFD506B6}"/>
              </a:ext>
            </a:extLst>
          </p:cNvPr>
          <p:cNvSpPr txBox="1">
            <a:spLocks/>
          </p:cNvSpPr>
          <p:nvPr/>
        </p:nvSpPr>
        <p:spPr>
          <a:xfrm>
            <a:off x="3564763" y="1788028"/>
            <a:ext cx="4180688" cy="497853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marL="464122" indent="-464122" defTabSz="574629">
              <a:spcBef>
                <a:spcPts val="754"/>
              </a:spcBef>
              <a:buSzPct val="100000"/>
              <a:buFont typeface="Arial"/>
              <a:buChar char="•"/>
              <a:defRPr sz="3519">
                <a:latin typeface="Arial"/>
                <a:ea typeface="Arial"/>
                <a:cs typeface="Arial"/>
                <a:sym typeface="Arial"/>
              </a:defRPr>
            </a:lvl1pPr>
            <a:lvl2pPr marL="1077431" indent="-502800" defTabSz="574629">
              <a:spcBef>
                <a:spcPts val="754"/>
              </a:spcBef>
              <a:buSzPct val="100000"/>
              <a:buFont typeface="Arial"/>
              <a:buChar char="–"/>
              <a:defRPr sz="3519">
                <a:latin typeface="Arial"/>
                <a:ea typeface="Arial"/>
                <a:cs typeface="Arial"/>
                <a:sym typeface="Arial"/>
              </a:defRPr>
            </a:lvl2pPr>
            <a:lvl3pPr marL="1596193" indent="-446934" defTabSz="574629">
              <a:spcBef>
                <a:spcPts val="754"/>
              </a:spcBef>
              <a:buSzPct val="100000"/>
              <a:buFont typeface="Arial"/>
              <a:buChar char="•"/>
              <a:defRPr sz="3519">
                <a:latin typeface="Arial"/>
                <a:ea typeface="Arial"/>
                <a:cs typeface="Arial"/>
                <a:sym typeface="Arial"/>
              </a:defRPr>
            </a:lvl3pPr>
            <a:lvl4pPr marL="2170823" indent="-446934" defTabSz="574629">
              <a:spcBef>
                <a:spcPts val="754"/>
              </a:spcBef>
              <a:buSzPct val="100000"/>
              <a:buFont typeface="Arial"/>
              <a:buChar char="–"/>
              <a:defRPr sz="3519">
                <a:latin typeface="Arial"/>
                <a:ea typeface="Arial"/>
                <a:cs typeface="Arial"/>
                <a:sym typeface="Arial"/>
              </a:defRPr>
            </a:lvl4pPr>
            <a:lvl5pPr marL="2745452" indent="-446934" defTabSz="574629">
              <a:spcBef>
                <a:spcPts val="754"/>
              </a:spcBef>
              <a:buSzPct val="100000"/>
              <a:buFont typeface="Arial"/>
              <a:buChar char="»"/>
              <a:defRPr sz="3519">
                <a:latin typeface="Arial"/>
                <a:ea typeface="Arial"/>
                <a:cs typeface="Arial"/>
                <a:sym typeface="Arial"/>
              </a:defRPr>
            </a:lvl5pPr>
            <a:lvl6pPr marL="3275387" indent="-402239" defTabSz="574629">
              <a:spcBef>
                <a:spcPts val="754"/>
              </a:spcBef>
              <a:buSzPct val="100000"/>
              <a:buFont typeface="Arial"/>
              <a:buChar char="•"/>
              <a:defRPr sz="3519">
                <a:latin typeface="Arial"/>
                <a:ea typeface="Arial"/>
                <a:cs typeface="Arial"/>
                <a:sym typeface="Arial"/>
              </a:defRPr>
            </a:lvl6pPr>
            <a:lvl7pPr marL="3850016" indent="-402239" defTabSz="574629">
              <a:spcBef>
                <a:spcPts val="754"/>
              </a:spcBef>
              <a:buSzPct val="100000"/>
              <a:buFont typeface="Arial"/>
              <a:buChar char="•"/>
              <a:defRPr sz="3519">
                <a:latin typeface="Arial"/>
                <a:ea typeface="Arial"/>
                <a:cs typeface="Arial"/>
                <a:sym typeface="Arial"/>
              </a:defRPr>
            </a:lvl7pPr>
            <a:lvl8pPr marL="4424647" indent="-402239" defTabSz="574629">
              <a:spcBef>
                <a:spcPts val="754"/>
              </a:spcBef>
              <a:buSzPct val="100000"/>
              <a:buFont typeface="Arial"/>
              <a:buChar char="•"/>
              <a:defRPr sz="3519">
                <a:latin typeface="Arial"/>
                <a:ea typeface="Arial"/>
                <a:cs typeface="Arial"/>
                <a:sym typeface="Arial"/>
              </a:defRPr>
            </a:lvl8pPr>
            <a:lvl9pPr marL="4999276" indent="-402240" defTabSz="574629">
              <a:spcBef>
                <a:spcPts val="754"/>
              </a:spcBef>
              <a:buSzPct val="100000"/>
              <a:buFont typeface="Arial"/>
              <a:buChar char="•"/>
              <a:defRPr sz="3519">
                <a:latin typeface="Arial"/>
                <a:ea typeface="Arial"/>
                <a:cs typeface="Arial"/>
                <a:sym typeface="Arial"/>
              </a:defRPr>
            </a:lvl9pPr>
          </a:lstStyle>
          <a:p>
            <a:pPr marL="0" indent="0" algn="l">
              <a:spcBef>
                <a:spcPts val="302"/>
              </a:spcBef>
              <a:buNone/>
            </a:pPr>
            <a:r>
              <a:rPr lang="lv-LV" sz="1400" b="1" dirty="0">
                <a:solidFill>
                  <a:srgbClr val="002060"/>
                </a:solidFill>
              </a:rPr>
              <a:t>Zemu emisiju segments – līdz </a:t>
            </a:r>
            <a:r>
              <a:rPr lang="lv-LV" sz="1400" b="1" dirty="0">
                <a:solidFill>
                  <a:srgbClr val="002060"/>
                </a:solidFill>
                <a:effectLst>
                  <a:outerShdw blurRad="38100" dist="38100" dir="2700000" algn="tl">
                    <a:srgbClr val="000000">
                      <a:alpha val="43137"/>
                    </a:srgbClr>
                  </a:outerShdw>
                </a:effectLst>
              </a:rPr>
              <a:t>130g/km CO2 </a:t>
            </a:r>
            <a:r>
              <a:rPr lang="lv-LV" sz="1400" b="1" dirty="0">
                <a:solidFill>
                  <a:srgbClr val="002060"/>
                </a:solidFill>
              </a:rPr>
              <a:t>(WLTP)</a:t>
            </a:r>
          </a:p>
          <a:p>
            <a:pPr marL="0" indent="0" algn="l">
              <a:spcBef>
                <a:spcPts val="302"/>
              </a:spcBef>
              <a:buNone/>
            </a:pPr>
            <a:endParaRPr lang="lv-LV" sz="1400" dirty="0">
              <a:solidFill>
                <a:srgbClr val="002060"/>
              </a:solidFill>
            </a:endParaRPr>
          </a:p>
          <a:p>
            <a:pPr marL="0" indent="0" algn="l">
              <a:spcBef>
                <a:spcPts val="302"/>
              </a:spcBef>
              <a:buNone/>
            </a:pPr>
            <a:r>
              <a:rPr lang="lv-LV" sz="1400" dirty="0" err="1">
                <a:solidFill>
                  <a:srgbClr val="002060"/>
                </a:solidFill>
              </a:rPr>
              <a:t>Toyota</a:t>
            </a:r>
            <a:r>
              <a:rPr lang="lv-LV" sz="1400" dirty="0">
                <a:solidFill>
                  <a:srgbClr val="002060"/>
                </a:solidFill>
              </a:rPr>
              <a:t> CHR 1.8 </a:t>
            </a:r>
            <a:r>
              <a:rPr lang="lv-LV" sz="1400" dirty="0" err="1">
                <a:solidFill>
                  <a:srgbClr val="002060"/>
                </a:solidFill>
              </a:rPr>
              <a:t>Hybrid</a:t>
            </a:r>
            <a:r>
              <a:rPr lang="lv-LV" sz="1400" dirty="0">
                <a:solidFill>
                  <a:srgbClr val="002060"/>
                </a:solidFill>
              </a:rPr>
              <a:t> (86g/km)</a:t>
            </a:r>
          </a:p>
          <a:p>
            <a:pPr marL="0" indent="0" algn="l">
              <a:spcBef>
                <a:spcPts val="302"/>
              </a:spcBef>
              <a:buNone/>
            </a:pPr>
            <a:endParaRPr lang="lv-LV" sz="1400" dirty="0">
              <a:solidFill>
                <a:srgbClr val="002060"/>
              </a:solidFill>
            </a:endParaRPr>
          </a:p>
          <a:p>
            <a:pPr marL="0" indent="0" algn="l">
              <a:spcBef>
                <a:spcPts val="302"/>
              </a:spcBef>
              <a:buNone/>
            </a:pPr>
            <a:r>
              <a:rPr lang="lv-LV" sz="1400" dirty="0">
                <a:solidFill>
                  <a:srgbClr val="002060"/>
                </a:solidFill>
              </a:rPr>
              <a:t>VW Golf 1.5 TSI (110-115g/km)</a:t>
            </a:r>
          </a:p>
          <a:p>
            <a:pPr marL="0" indent="0" algn="l">
              <a:spcBef>
                <a:spcPts val="302"/>
              </a:spcBef>
              <a:buNone/>
            </a:pPr>
            <a:endParaRPr lang="lv-LV" sz="1400" dirty="0">
              <a:solidFill>
                <a:srgbClr val="002060"/>
              </a:solidFill>
            </a:endParaRPr>
          </a:p>
          <a:p>
            <a:pPr marL="0" indent="0" algn="l">
              <a:spcBef>
                <a:spcPts val="302"/>
              </a:spcBef>
              <a:buNone/>
            </a:pPr>
            <a:r>
              <a:rPr lang="lv-LV" sz="1400" dirty="0" err="1">
                <a:solidFill>
                  <a:srgbClr val="002060"/>
                </a:solidFill>
              </a:rPr>
              <a:t>Škoda</a:t>
            </a:r>
            <a:r>
              <a:rPr lang="lv-LV" sz="1400" dirty="0">
                <a:solidFill>
                  <a:srgbClr val="002060"/>
                </a:solidFill>
              </a:rPr>
              <a:t> </a:t>
            </a:r>
            <a:r>
              <a:rPr lang="lv-LV" sz="1400" dirty="0" err="1">
                <a:solidFill>
                  <a:srgbClr val="002060"/>
                </a:solidFill>
              </a:rPr>
              <a:t>Octavia</a:t>
            </a:r>
            <a:r>
              <a:rPr lang="lv-LV" sz="1400" dirty="0">
                <a:solidFill>
                  <a:srgbClr val="002060"/>
                </a:solidFill>
              </a:rPr>
              <a:t> 1.6 TDI (103-109g/km)</a:t>
            </a:r>
          </a:p>
          <a:p>
            <a:pPr marL="0" indent="0" algn="l">
              <a:spcBef>
                <a:spcPts val="302"/>
              </a:spcBef>
              <a:buNone/>
            </a:pPr>
            <a:endParaRPr lang="lv-LV" sz="1400" dirty="0">
              <a:solidFill>
                <a:srgbClr val="002060"/>
              </a:solidFill>
            </a:endParaRPr>
          </a:p>
          <a:p>
            <a:pPr marL="0" indent="0" algn="l">
              <a:spcBef>
                <a:spcPts val="302"/>
              </a:spcBef>
              <a:buNone/>
            </a:pPr>
            <a:r>
              <a:rPr lang="lv-LV" sz="1400" dirty="0">
                <a:solidFill>
                  <a:srgbClr val="002060"/>
                </a:solidFill>
              </a:rPr>
              <a:t>Peugeot 3008 1.5 </a:t>
            </a:r>
            <a:r>
              <a:rPr lang="lv-LV" sz="1400" dirty="0" err="1">
                <a:solidFill>
                  <a:srgbClr val="002060"/>
                </a:solidFill>
              </a:rPr>
              <a:t>BlueHDI</a:t>
            </a:r>
            <a:r>
              <a:rPr lang="lv-LV" sz="1400" dirty="0">
                <a:solidFill>
                  <a:srgbClr val="002060"/>
                </a:solidFill>
              </a:rPr>
              <a:t> (99-111g/km)</a:t>
            </a:r>
          </a:p>
          <a:p>
            <a:pPr marL="0" indent="0" algn="l">
              <a:spcBef>
                <a:spcPts val="302"/>
              </a:spcBef>
              <a:buNone/>
            </a:pPr>
            <a:endParaRPr lang="lv-LV" sz="1400" dirty="0">
              <a:solidFill>
                <a:srgbClr val="002060"/>
              </a:solidFill>
            </a:endParaRPr>
          </a:p>
          <a:p>
            <a:pPr marL="0" indent="0" algn="l">
              <a:spcBef>
                <a:spcPts val="302"/>
              </a:spcBef>
              <a:buNone/>
            </a:pPr>
            <a:r>
              <a:rPr lang="lv-LV" sz="1400" dirty="0" err="1">
                <a:solidFill>
                  <a:srgbClr val="002060"/>
                </a:solidFill>
              </a:rPr>
              <a:t>Citroen</a:t>
            </a:r>
            <a:r>
              <a:rPr lang="lv-LV" sz="1400" dirty="0">
                <a:solidFill>
                  <a:srgbClr val="002060"/>
                </a:solidFill>
              </a:rPr>
              <a:t> </a:t>
            </a:r>
            <a:r>
              <a:rPr lang="lv-LV" sz="1400" dirty="0" err="1">
                <a:solidFill>
                  <a:srgbClr val="002060"/>
                </a:solidFill>
              </a:rPr>
              <a:t>Berlingo</a:t>
            </a:r>
            <a:r>
              <a:rPr lang="lv-LV" sz="1400" dirty="0">
                <a:solidFill>
                  <a:srgbClr val="002060"/>
                </a:solidFill>
              </a:rPr>
              <a:t> 1.5 Skatīt </a:t>
            </a:r>
            <a:r>
              <a:rPr lang="lv-LV" sz="1400" dirty="0" err="1">
                <a:solidFill>
                  <a:srgbClr val="002060"/>
                </a:solidFill>
              </a:rPr>
              <a:t>BlueHDi</a:t>
            </a:r>
            <a:r>
              <a:rPr lang="lv-LV" sz="1400" dirty="0">
                <a:solidFill>
                  <a:srgbClr val="002060"/>
                </a:solidFill>
              </a:rPr>
              <a:t> (106-115g/km)</a:t>
            </a:r>
          </a:p>
          <a:p>
            <a:pPr marL="0" indent="0" algn="l">
              <a:spcBef>
                <a:spcPts val="302"/>
              </a:spcBef>
              <a:buNone/>
            </a:pPr>
            <a:endParaRPr lang="lv-LV" sz="1400" dirty="0">
              <a:solidFill>
                <a:srgbClr val="002060"/>
              </a:solidFill>
            </a:endParaRPr>
          </a:p>
          <a:p>
            <a:pPr marL="0" indent="0" algn="l">
              <a:spcBef>
                <a:spcPts val="302"/>
              </a:spcBef>
              <a:buNone/>
            </a:pPr>
            <a:r>
              <a:rPr lang="lv-LV" sz="1400" dirty="0">
                <a:solidFill>
                  <a:srgbClr val="002060"/>
                </a:solidFill>
              </a:rPr>
              <a:t>Skoda Octavia Cobi G-Tec CNG 1.5 TSI (93g CO2)</a:t>
            </a:r>
          </a:p>
          <a:p>
            <a:pPr marL="0" indent="0" algn="l">
              <a:spcBef>
                <a:spcPts val="302"/>
              </a:spcBef>
              <a:buNone/>
            </a:pPr>
            <a:endParaRPr lang="lv-LV" sz="1400" dirty="0">
              <a:solidFill>
                <a:srgbClr val="002060"/>
              </a:solidFill>
            </a:endParaRPr>
          </a:p>
          <a:p>
            <a:pPr marL="0" indent="0" algn="l">
              <a:spcBef>
                <a:spcPts val="302"/>
              </a:spcBef>
              <a:buNone/>
            </a:pPr>
            <a:r>
              <a:rPr lang="lv-LV" sz="1400" dirty="0">
                <a:solidFill>
                  <a:srgbClr val="002060"/>
                </a:solidFill>
              </a:rPr>
              <a:t>VW Golf TGI 1.4 BlueMotion CNG (92g CO2)</a:t>
            </a:r>
          </a:p>
        </p:txBody>
      </p:sp>
      <p:pic>
        <p:nvPicPr>
          <p:cNvPr id="2" name="Picture 1">
            <a:extLst>
              <a:ext uri="{FF2B5EF4-FFF2-40B4-BE49-F238E27FC236}">
                <a16:creationId xmlns:a16="http://schemas.microsoft.com/office/drawing/2014/main" id="{C1B44F84-FCD5-4668-829C-3D870123F7D7}"/>
              </a:ext>
            </a:extLst>
          </p:cNvPr>
          <p:cNvPicPr>
            <a:picLocks noChangeAspect="1"/>
          </p:cNvPicPr>
          <p:nvPr/>
        </p:nvPicPr>
        <p:blipFill>
          <a:blip r:embed="rId3"/>
          <a:stretch>
            <a:fillRect/>
          </a:stretch>
        </p:blipFill>
        <p:spPr>
          <a:xfrm>
            <a:off x="1258200" y="1770083"/>
            <a:ext cx="1702452" cy="1135677"/>
          </a:xfrm>
          <a:prstGeom prst="rect">
            <a:avLst/>
          </a:prstGeom>
        </p:spPr>
      </p:pic>
      <p:pic>
        <p:nvPicPr>
          <p:cNvPr id="3" name="Picture 2">
            <a:extLst>
              <a:ext uri="{FF2B5EF4-FFF2-40B4-BE49-F238E27FC236}">
                <a16:creationId xmlns:a16="http://schemas.microsoft.com/office/drawing/2014/main" id="{48663445-6F23-4A28-9849-C93E32F76742}"/>
              </a:ext>
            </a:extLst>
          </p:cNvPr>
          <p:cNvPicPr>
            <a:picLocks noChangeAspect="1"/>
          </p:cNvPicPr>
          <p:nvPr/>
        </p:nvPicPr>
        <p:blipFill>
          <a:blip r:embed="rId4"/>
          <a:stretch>
            <a:fillRect/>
          </a:stretch>
        </p:blipFill>
        <p:spPr>
          <a:xfrm>
            <a:off x="7484040" y="1892044"/>
            <a:ext cx="1963860" cy="1309240"/>
          </a:xfrm>
          <a:prstGeom prst="rect">
            <a:avLst/>
          </a:prstGeom>
        </p:spPr>
      </p:pic>
      <p:pic>
        <p:nvPicPr>
          <p:cNvPr id="6" name="Picture 5">
            <a:extLst>
              <a:ext uri="{FF2B5EF4-FFF2-40B4-BE49-F238E27FC236}">
                <a16:creationId xmlns:a16="http://schemas.microsoft.com/office/drawing/2014/main" id="{2F6C3607-0900-436A-8ED4-FAE808A69B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8200" y="3026589"/>
            <a:ext cx="1702452" cy="957628"/>
          </a:xfrm>
          <a:prstGeom prst="rect">
            <a:avLst/>
          </a:prstGeom>
        </p:spPr>
      </p:pic>
      <p:pic>
        <p:nvPicPr>
          <p:cNvPr id="7" name="Picture 6">
            <a:extLst>
              <a:ext uri="{FF2B5EF4-FFF2-40B4-BE49-F238E27FC236}">
                <a16:creationId xmlns:a16="http://schemas.microsoft.com/office/drawing/2014/main" id="{5D3C7716-8299-469D-9B03-88D459AD59C5}"/>
              </a:ext>
            </a:extLst>
          </p:cNvPr>
          <p:cNvPicPr>
            <a:picLocks noChangeAspect="1"/>
          </p:cNvPicPr>
          <p:nvPr/>
        </p:nvPicPr>
        <p:blipFill>
          <a:blip r:embed="rId6"/>
          <a:stretch>
            <a:fillRect/>
          </a:stretch>
        </p:blipFill>
        <p:spPr>
          <a:xfrm>
            <a:off x="7493580" y="3353034"/>
            <a:ext cx="2003484" cy="1126960"/>
          </a:xfrm>
          <a:prstGeom prst="rect">
            <a:avLst/>
          </a:prstGeom>
        </p:spPr>
      </p:pic>
      <p:pic>
        <p:nvPicPr>
          <p:cNvPr id="8" name="Picture 7">
            <a:extLst>
              <a:ext uri="{FF2B5EF4-FFF2-40B4-BE49-F238E27FC236}">
                <a16:creationId xmlns:a16="http://schemas.microsoft.com/office/drawing/2014/main" id="{405E2857-1E57-4C75-ADE4-6E301C7B3E4E}"/>
              </a:ext>
            </a:extLst>
          </p:cNvPr>
          <p:cNvPicPr>
            <a:picLocks noChangeAspect="1"/>
          </p:cNvPicPr>
          <p:nvPr/>
        </p:nvPicPr>
        <p:blipFill>
          <a:blip r:embed="rId7"/>
          <a:stretch>
            <a:fillRect/>
          </a:stretch>
        </p:blipFill>
        <p:spPr>
          <a:xfrm>
            <a:off x="1258200" y="4105046"/>
            <a:ext cx="1702452" cy="1127401"/>
          </a:xfrm>
          <a:prstGeom prst="rect">
            <a:avLst/>
          </a:prstGeom>
        </p:spPr>
      </p:pic>
      <p:pic>
        <p:nvPicPr>
          <p:cNvPr id="3074" name="Picture 2" descr="VW Golf TGI BlueMotion (CNG) Premiers at Geneva | NGV Global">
            <a:extLst>
              <a:ext uri="{FF2B5EF4-FFF2-40B4-BE49-F238E27FC236}">
                <a16:creationId xmlns:a16="http://schemas.microsoft.com/office/drawing/2014/main" id="{B06A046A-A317-47B8-9208-A1F539315C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8200" y="5353276"/>
            <a:ext cx="1702452" cy="1130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40257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p:cNvSpPr>
          <p:nvPr>
            <p:ph type="title"/>
          </p:nvPr>
        </p:nvSpPr>
        <p:spPr>
          <a:xfrm>
            <a:off x="1879600" y="501044"/>
            <a:ext cx="5531149" cy="840075"/>
          </a:xfrm>
          <a:prstGeom prst="rect">
            <a:avLst/>
          </a:prstGeom>
          <a:ln w="12700">
            <a:miter lim="400000"/>
          </a:ln>
        </p:spPr>
        <p:txBody>
          <a:bodyPr lIns="25418" tIns="25418" rIns="25418" bIns="25418" anchor="ctr">
            <a:normAutofit fontScale="90000"/>
          </a:bodyPr>
          <a:lstStyle>
            <a:lvl1pPr>
              <a:lnSpc>
                <a:spcPct val="120000"/>
              </a:lnSpc>
            </a:lvl1pPr>
          </a:lstStyle>
          <a:p>
            <a:pPr algn="ctr"/>
            <a:r>
              <a:rPr lang="lv-LV" dirty="0"/>
              <a:t>Ietekme uz budžetu + risinājums</a:t>
            </a:r>
            <a:endParaRPr dirty="0"/>
          </a:p>
        </p:txBody>
      </p:sp>
      <p:sp>
        <p:nvSpPr>
          <p:cNvPr id="25" name="Shape 25"/>
          <p:cNvSpPr>
            <a:spLocks noGrp="1"/>
          </p:cNvSpPr>
          <p:nvPr>
            <p:ph type="sldNum" sz="quarter" idx="2"/>
          </p:nvPr>
        </p:nvSpPr>
        <p:spPr>
          <a:xfrm>
            <a:off x="9793445" y="7027883"/>
            <a:ext cx="450162" cy="188851"/>
          </a:xfrm>
          <a:prstGeom prst="rect">
            <a:avLst/>
          </a:prstGeom>
          <a:extLst>
            <a:ext uri="{C572A759-6A51-4108-AA02-DFA0A04FC94B}">
              <ma14:wrappingTextBoxFlag xmlns:ma14="http://schemas.microsoft.com/office/mac/drawingml/2011/main" xmlns="" val="1"/>
            </a:ext>
          </a:extLst>
        </p:spPr>
        <p:txBody>
          <a:bodyPr lIns="0" tIns="0" rIns="0" bIns="0" anchor="ctr">
            <a:normAutofit fontScale="85000" lnSpcReduction="20000"/>
          </a:bodyPr>
          <a:lstStyle>
            <a:lvl1pPr defTabSz="283681">
              <a:defRPr sz="823"/>
            </a:lvl1pPr>
          </a:lstStyle>
          <a:p>
            <a:pPr lvl="0">
              <a:defRPr sz="1800"/>
            </a:pPr>
            <a:fld id="{86CB4B4D-7CA3-9044-876B-883B54F8677D}" type="slidenum">
              <a:rPr/>
              <a:t>23</a:t>
            </a:fld>
            <a:endParaRPr dirty="0"/>
          </a:p>
        </p:txBody>
      </p:sp>
      <p:sp>
        <p:nvSpPr>
          <p:cNvPr id="4" name="Text Placeholder 2">
            <a:extLst>
              <a:ext uri="{FF2B5EF4-FFF2-40B4-BE49-F238E27FC236}">
                <a16:creationId xmlns:a16="http://schemas.microsoft.com/office/drawing/2014/main" id="{47D6CB5C-542A-471B-9C18-424E7B59178E}"/>
              </a:ext>
            </a:extLst>
          </p:cNvPr>
          <p:cNvSpPr>
            <a:spLocks noGrp="1"/>
          </p:cNvSpPr>
          <p:nvPr>
            <p:ph type="body" idx="1"/>
          </p:nvPr>
        </p:nvSpPr>
        <p:spPr>
          <a:xfrm>
            <a:off x="579120" y="1778000"/>
            <a:ext cx="9398000" cy="4287520"/>
          </a:xfrm>
        </p:spPr>
        <p:txBody>
          <a:bodyPr anchor="t">
            <a:normAutofit/>
          </a:bodyPr>
          <a:lstStyle/>
          <a:p>
            <a:pPr marL="0" indent="0" algn="just">
              <a:buNone/>
            </a:pPr>
            <a:r>
              <a:rPr lang="lv-LV" sz="1600" dirty="0">
                <a:solidFill>
                  <a:srgbClr val="002060"/>
                </a:solidFill>
              </a:rPr>
              <a:t>Auto Asociācijas piedāvātais risinājums ir </a:t>
            </a:r>
            <a:r>
              <a:rPr lang="lv-LV" sz="1600" b="1" dirty="0">
                <a:solidFill>
                  <a:srgbClr val="FF0000"/>
                </a:solidFill>
              </a:rPr>
              <a:t>budžeta pozitīvs!</a:t>
            </a:r>
            <a:endParaRPr lang="lv-LV" sz="1600" dirty="0">
              <a:solidFill>
                <a:srgbClr val="FF0000"/>
              </a:solidFill>
            </a:endParaRPr>
          </a:p>
          <a:p>
            <a:pPr algn="just">
              <a:buFont typeface="Wingdings" panose="05000000000000000000" pitchFamily="2" charset="2"/>
              <a:buChar char="§"/>
            </a:pPr>
            <a:r>
              <a:rPr lang="lv-LV" sz="1600" dirty="0">
                <a:solidFill>
                  <a:srgbClr val="002060"/>
                </a:solidFill>
              </a:rPr>
              <a:t>Zememisijas Auto Segmenta TEN atbrīvojuma ieviešana WLTP + NEDEC sastāda = </a:t>
            </a:r>
            <a:r>
              <a:rPr lang="lv-LV" sz="1600" b="1" dirty="0">
                <a:solidFill>
                  <a:srgbClr val="002060"/>
                </a:solidFill>
              </a:rPr>
              <a:t>1,85mlj EUR </a:t>
            </a:r>
            <a:r>
              <a:rPr lang="lv-LV" sz="1600" dirty="0">
                <a:solidFill>
                  <a:srgbClr val="002060"/>
                </a:solidFill>
              </a:rPr>
              <a:t>no TEN (kopējais TEN autotransportā gadā ir </a:t>
            </a:r>
            <a:r>
              <a:rPr lang="lv-LV" sz="1600" b="1" dirty="0">
                <a:solidFill>
                  <a:srgbClr val="002060"/>
                </a:solidFill>
              </a:rPr>
              <a:t>~100milj EUR</a:t>
            </a:r>
            <a:r>
              <a:rPr lang="lv-LV" sz="1600" dirty="0">
                <a:solidFill>
                  <a:srgbClr val="002060"/>
                </a:solidFill>
              </a:rPr>
              <a:t>)</a:t>
            </a:r>
          </a:p>
          <a:p>
            <a:pPr algn="just">
              <a:buFont typeface="Wingdings" panose="05000000000000000000" pitchFamily="2" charset="2"/>
              <a:buChar char="§"/>
            </a:pPr>
            <a:r>
              <a:rPr lang="lv-LV" sz="1600" dirty="0">
                <a:solidFill>
                  <a:srgbClr val="002060"/>
                </a:solidFill>
              </a:rPr>
              <a:t>ZAS kompensācija rodama mēreni proporcionāli palielinot TEN a/m, kuras ir lielākās piesārņotājas grupā</a:t>
            </a:r>
          </a:p>
          <a:p>
            <a:pPr lvl="1" algn="just">
              <a:buFont typeface="Wingdings" panose="05000000000000000000" pitchFamily="2" charset="2"/>
              <a:buChar char="§"/>
            </a:pPr>
            <a:r>
              <a:rPr lang="lv-LV" sz="1600" dirty="0">
                <a:solidFill>
                  <a:srgbClr val="002060"/>
                </a:solidFill>
              </a:rPr>
              <a:t>Pakāpeniski nebūtiski palielināt TEN a/m no 156g/km CO2 un vairāk </a:t>
            </a:r>
          </a:p>
          <a:p>
            <a:pPr lvl="1" algn="just">
              <a:buFont typeface="Wingdings" panose="05000000000000000000" pitchFamily="2" charset="2"/>
              <a:buChar char="§"/>
            </a:pPr>
            <a:r>
              <a:rPr lang="lv-LV" sz="1600" dirty="0">
                <a:solidFill>
                  <a:srgbClr val="002060"/>
                </a:solidFill>
              </a:rPr>
              <a:t>Pakāpeniski palielināt TEN a/m registrētām no 1.Jan 2005. gada līdz 31.Dec 2008. gada aprēķinam masai (no 1801kg un vairāk), motora tilpumam no 2001cc un vairāk, motora jaudai no 93kw un vairāk</a:t>
            </a:r>
          </a:p>
          <a:p>
            <a:pPr lvl="1" algn="just">
              <a:buFont typeface="Wingdings" panose="05000000000000000000" pitchFamily="2" charset="2"/>
              <a:buChar char="§"/>
            </a:pPr>
            <a:r>
              <a:rPr lang="lv-LV" sz="1600" dirty="0">
                <a:solidFill>
                  <a:srgbClr val="002060"/>
                </a:solidFill>
              </a:rPr>
              <a:t>A/m no 2005. gada un vecākām neveikt TEN palielinājumu</a:t>
            </a:r>
          </a:p>
          <a:p>
            <a:pPr lvl="1" algn="just">
              <a:buFont typeface="Wingdings" panose="05000000000000000000" pitchFamily="2" charset="2"/>
              <a:buChar char="§"/>
            </a:pPr>
            <a:r>
              <a:rPr lang="lv-LV" sz="1600" dirty="0">
                <a:solidFill>
                  <a:srgbClr val="002060"/>
                </a:solidFill>
              </a:rPr>
              <a:t>Nelielais palielinājums vidēji sastāda </a:t>
            </a:r>
            <a:r>
              <a:rPr lang="lv-LV" sz="1600" b="1" dirty="0">
                <a:solidFill>
                  <a:srgbClr val="002060"/>
                </a:solidFill>
              </a:rPr>
              <a:t>+4,5%, </a:t>
            </a:r>
            <a:r>
              <a:rPr lang="lv-LV" sz="1600" dirty="0">
                <a:solidFill>
                  <a:srgbClr val="002060"/>
                </a:solidFill>
              </a:rPr>
              <a:t>jeb </a:t>
            </a:r>
            <a:r>
              <a:rPr lang="lv-LV" sz="1600" b="1" dirty="0">
                <a:solidFill>
                  <a:srgbClr val="002060"/>
                </a:solidFill>
              </a:rPr>
              <a:t>2,045milj EUR </a:t>
            </a:r>
            <a:r>
              <a:rPr lang="lv-LV" sz="1600" dirty="0">
                <a:solidFill>
                  <a:srgbClr val="002060"/>
                </a:solidFill>
              </a:rPr>
              <a:t>papildus ieņēmumus, kas nosedz ZES un veido </a:t>
            </a:r>
            <a:r>
              <a:rPr lang="lv-LV" sz="1600" b="1" dirty="0">
                <a:solidFill>
                  <a:srgbClr val="002060"/>
                </a:solidFill>
              </a:rPr>
              <a:t>0,215milj EUR TEN nodokļa palielinājumu gadā</a:t>
            </a:r>
            <a:r>
              <a:rPr lang="lv-LV" sz="1600" dirty="0">
                <a:solidFill>
                  <a:srgbClr val="002060"/>
                </a:solidFill>
              </a:rPr>
              <a:t>, tādejādi pozitīvi ietekmējot valsts budžetu.</a:t>
            </a:r>
          </a:p>
          <a:p>
            <a:pPr lvl="1" algn="l">
              <a:buFont typeface="Wingdings" panose="05000000000000000000" pitchFamily="2" charset="2"/>
              <a:buChar char="§"/>
            </a:pPr>
            <a:endParaRPr lang="lv-LV" sz="1266" dirty="0">
              <a:solidFill>
                <a:schemeClr val="tx1"/>
              </a:solidFill>
            </a:endParaRPr>
          </a:p>
          <a:p>
            <a:pPr algn="l">
              <a:buFont typeface="Wingdings" panose="05000000000000000000" pitchFamily="2" charset="2"/>
              <a:buChar char="§"/>
            </a:pPr>
            <a:endParaRPr lang="lv-LV" sz="1266" dirty="0">
              <a:solidFill>
                <a:schemeClr val="tx1"/>
              </a:solidFill>
            </a:endParaRPr>
          </a:p>
          <a:p>
            <a:pPr algn="l">
              <a:buFont typeface="Wingdings" panose="05000000000000000000" pitchFamily="2" charset="2"/>
              <a:buChar char="§"/>
            </a:pPr>
            <a:endParaRPr lang="lv-LV" sz="1266" dirty="0">
              <a:solidFill>
                <a:schemeClr val="tx1"/>
              </a:solidFill>
            </a:endParaRPr>
          </a:p>
          <a:p>
            <a:pPr marL="0" indent="0" algn="l">
              <a:buNone/>
            </a:pPr>
            <a:endParaRPr lang="lv-LV" sz="1013" dirty="0">
              <a:solidFill>
                <a:schemeClr val="tx1"/>
              </a:solidFill>
            </a:endParaRPr>
          </a:p>
          <a:p>
            <a:pPr algn="l">
              <a:buFont typeface="Wingdings" panose="05000000000000000000" pitchFamily="2" charset="2"/>
              <a:buChar char="§"/>
            </a:pPr>
            <a:endParaRPr lang="lv-LV" sz="1013" dirty="0">
              <a:solidFill>
                <a:schemeClr val="tx1"/>
              </a:solidFill>
            </a:endParaRPr>
          </a:p>
        </p:txBody>
      </p:sp>
      <p:sp>
        <p:nvSpPr>
          <p:cNvPr id="2" name="Rectangle 1">
            <a:extLst>
              <a:ext uri="{FF2B5EF4-FFF2-40B4-BE49-F238E27FC236}">
                <a16:creationId xmlns:a16="http://schemas.microsoft.com/office/drawing/2014/main" id="{56940E86-6527-4F37-B38D-C0342989D780}"/>
              </a:ext>
            </a:extLst>
          </p:cNvPr>
          <p:cNvSpPr/>
          <p:nvPr/>
        </p:nvSpPr>
        <p:spPr>
          <a:xfrm rot="21246633">
            <a:off x="5581412" y="6004637"/>
            <a:ext cx="4191674" cy="612451"/>
          </a:xfrm>
          <a:prstGeom prst="rect">
            <a:avLst/>
          </a:prstGeom>
          <a:solidFill>
            <a:srgbClr val="92D050"/>
          </a:solidFill>
        </p:spPr>
        <p:txBody>
          <a:bodyPr wrap="square" lIns="57888" tIns="28944" rIns="57888" bIns="28944">
            <a:spAutoFit/>
          </a:bodyPr>
          <a:lstStyle/>
          <a:p>
            <a:pPr algn="ctr"/>
            <a:r>
              <a:rPr lang="lv-LV" dirty="0">
                <a:ln w="0"/>
                <a:solidFill>
                  <a:srgbClr val="002060"/>
                </a:solidFill>
                <a:effectLst>
                  <a:outerShdw blurRad="38100" dist="19050" dir="2700000" algn="tl" rotWithShape="0">
                    <a:schemeClr val="dk1">
                      <a:alpha val="40000"/>
                    </a:schemeClr>
                  </a:outerShdw>
                </a:effectLst>
              </a:rPr>
              <a:t>ZAS priekšlikums veidos </a:t>
            </a:r>
            <a:r>
              <a:rPr lang="lv-LV" b="1" dirty="0">
                <a:ln w="0"/>
                <a:solidFill>
                  <a:srgbClr val="002060"/>
                </a:solidFill>
                <a:effectLst>
                  <a:outerShdw blurRad="38100" dist="19050" dir="2700000" algn="tl" rotWithShape="0">
                    <a:schemeClr val="dk1">
                      <a:alpha val="40000"/>
                    </a:schemeClr>
                  </a:outerShdw>
                </a:effectLst>
              </a:rPr>
              <a:t>+0,215mil EUR </a:t>
            </a:r>
            <a:r>
              <a:rPr lang="lv-LV" dirty="0">
                <a:ln w="0"/>
                <a:solidFill>
                  <a:srgbClr val="002060"/>
                </a:solidFill>
                <a:effectLst>
                  <a:outerShdw blurRad="38100" dist="19050" dir="2700000" algn="tl" rotWithShape="0">
                    <a:schemeClr val="dk1">
                      <a:alpha val="40000"/>
                    </a:schemeClr>
                  </a:outerShdw>
                </a:effectLst>
              </a:rPr>
              <a:t>pozitīvu pārpalikumu budžetā</a:t>
            </a:r>
          </a:p>
        </p:txBody>
      </p:sp>
    </p:spTree>
    <p:extLst>
      <p:ext uri="{BB962C8B-B14F-4D97-AF65-F5344CB8AC3E}">
        <p14:creationId xmlns:p14="http://schemas.microsoft.com/office/powerpoint/2010/main" val="170198074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p:cNvSpPr>
          <p:nvPr>
            <p:ph type="sldNum" sz="quarter" idx="2"/>
          </p:nvPr>
        </p:nvSpPr>
        <p:spPr>
          <a:xfrm>
            <a:off x="8890742" y="6405125"/>
            <a:ext cx="565773" cy="237352"/>
          </a:xfrm>
          <a:prstGeom prst="rect">
            <a:avLst/>
          </a:prstGeom>
          <a:extLst>
            <a:ext uri="{C572A759-6A51-4108-AA02-DFA0A04FC94B}">
              <ma14:wrappingTextBoxFlag xmlns="" xmlns:ma14="http://schemas.microsoft.com/office/mac/drawingml/2011/main" val="1"/>
            </a:ext>
          </a:extLst>
        </p:spPr>
        <p:txBody>
          <a:bodyPr lIns="0" tIns="0" rIns="0" bIns="0" anchor="ctr">
            <a:normAutofit fontScale="92500" lnSpcReduction="10000"/>
          </a:bodyPr>
          <a:lstStyle>
            <a:lvl1pPr defTabSz="356517">
              <a:defRPr sz="1034"/>
            </a:lvl1pPr>
          </a:lstStyle>
          <a:p>
            <a:pPr lvl="0">
              <a:defRPr sz="1800"/>
            </a:pPr>
            <a:fld id="{86CB4B4D-7CA3-9044-876B-883B54F8677D}" type="slidenum">
              <a:rPr/>
              <a:t>24</a:t>
            </a:fld>
            <a:endParaRPr/>
          </a:p>
        </p:txBody>
      </p:sp>
      <p:sp>
        <p:nvSpPr>
          <p:cNvPr id="7" name="Shape 25">
            <a:extLst>
              <a:ext uri="{FF2B5EF4-FFF2-40B4-BE49-F238E27FC236}">
                <a16:creationId xmlns:a16="http://schemas.microsoft.com/office/drawing/2014/main" id="{D4C68B62-186D-44DF-A931-891CF8C57DB1}"/>
              </a:ext>
            </a:extLst>
          </p:cNvPr>
          <p:cNvSpPr txBox="1">
            <a:spLocks/>
          </p:cNvSpPr>
          <p:nvPr/>
        </p:nvSpPr>
        <p:spPr>
          <a:xfrm>
            <a:off x="8890742" y="6405125"/>
            <a:ext cx="565773" cy="2373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r" defTabSz="448055">
              <a:defRPr sz="1300">
                <a:latin typeface="Arial"/>
                <a:ea typeface="Arial"/>
                <a:cs typeface="Arial"/>
                <a:sym typeface="Arial"/>
              </a:defRPr>
            </a:lvl1pPr>
            <a:lvl2pPr defTabSz="457200">
              <a:defRPr>
                <a:latin typeface="+mj-lt"/>
                <a:ea typeface="+mj-ea"/>
                <a:cs typeface="+mj-cs"/>
                <a:sym typeface="Helvetica"/>
              </a:defRPr>
            </a:lvl2pPr>
            <a:lvl3pPr defTabSz="457200">
              <a:defRPr>
                <a:latin typeface="+mj-lt"/>
                <a:ea typeface="+mj-ea"/>
                <a:cs typeface="+mj-cs"/>
                <a:sym typeface="Helvetica"/>
              </a:defRPr>
            </a:lvl3pPr>
            <a:lvl4pPr defTabSz="457200">
              <a:defRPr>
                <a:latin typeface="+mj-lt"/>
                <a:ea typeface="+mj-ea"/>
                <a:cs typeface="+mj-cs"/>
                <a:sym typeface="Helvetica"/>
              </a:defRPr>
            </a:lvl4pPr>
            <a:lvl5pPr defTabSz="457200">
              <a:defRPr>
                <a:latin typeface="+mj-lt"/>
                <a:ea typeface="+mj-ea"/>
                <a:cs typeface="+mj-cs"/>
                <a:sym typeface="Helvetica"/>
              </a:defRPr>
            </a:lvl5pPr>
            <a:lvl6pPr defTabSz="457200">
              <a:defRPr>
                <a:latin typeface="+mj-lt"/>
                <a:ea typeface="+mj-ea"/>
                <a:cs typeface="+mj-cs"/>
                <a:sym typeface="Helvetica"/>
              </a:defRPr>
            </a:lvl6pPr>
            <a:lvl7pPr defTabSz="457200">
              <a:defRPr>
                <a:latin typeface="+mj-lt"/>
                <a:ea typeface="+mj-ea"/>
                <a:cs typeface="+mj-cs"/>
                <a:sym typeface="Helvetica"/>
              </a:defRPr>
            </a:lvl7pPr>
            <a:lvl8pPr defTabSz="457200">
              <a:defRPr>
                <a:latin typeface="+mj-lt"/>
                <a:ea typeface="+mj-ea"/>
                <a:cs typeface="+mj-cs"/>
                <a:sym typeface="Helvetica"/>
              </a:defRPr>
            </a:lvl8pPr>
            <a:lvl9pPr defTabSz="457200">
              <a:defRPr>
                <a:latin typeface="+mj-lt"/>
                <a:ea typeface="+mj-ea"/>
                <a:cs typeface="+mj-cs"/>
                <a:sym typeface="Helvetica"/>
              </a:defRPr>
            </a:lvl9pPr>
          </a:lstStyle>
          <a:p>
            <a:pPr>
              <a:defRPr sz="1800"/>
            </a:pPr>
            <a:fld id="{86CB4B4D-7CA3-9044-876B-883B54F8677D}" type="slidenum">
              <a:rPr lang="lv-LV" sz="955"/>
              <a:pPr>
                <a:defRPr sz="1800"/>
              </a:pPr>
              <a:t>24</a:t>
            </a:fld>
            <a:endParaRPr lang="lv-LV" sz="955" dirty="0"/>
          </a:p>
        </p:txBody>
      </p:sp>
      <p:sp>
        <p:nvSpPr>
          <p:cNvPr id="11" name="Shape 28">
            <a:extLst>
              <a:ext uri="{FF2B5EF4-FFF2-40B4-BE49-F238E27FC236}">
                <a16:creationId xmlns:a16="http://schemas.microsoft.com/office/drawing/2014/main" id="{6E2BEB72-5FA6-4B29-9923-D24D84B62DFD}"/>
              </a:ext>
            </a:extLst>
          </p:cNvPr>
          <p:cNvSpPr>
            <a:spLocks noGrp="1"/>
          </p:cNvSpPr>
          <p:nvPr>
            <p:ph type="body" idx="1"/>
          </p:nvPr>
        </p:nvSpPr>
        <p:spPr>
          <a:xfrm>
            <a:off x="1614683" y="2517049"/>
            <a:ext cx="7437878" cy="2806792"/>
          </a:xfrm>
          <a:prstGeom prst="rect">
            <a:avLst/>
          </a:prstGeom>
        </p:spPr>
        <p:txBody>
          <a:bodyPr anchor="t">
            <a:noAutofit/>
          </a:bodyPr>
          <a:lstStyle/>
          <a:p>
            <a:pPr marL="0" indent="0" algn="ctr">
              <a:buSzTx/>
              <a:buNone/>
              <a:defRPr sz="1800"/>
            </a:pPr>
            <a:r>
              <a:rPr lang="lv-LV" sz="7002" b="1" dirty="0">
                <a:solidFill>
                  <a:srgbClr val="002060"/>
                </a:solidFill>
                <a:latin typeface="Arial" panose="020B0604020202020204" pitchFamily="34" charset="0"/>
                <a:ea typeface="Arial Bold"/>
                <a:cs typeface="Arial" panose="020B0604020202020204" pitchFamily="34" charset="0"/>
                <a:sym typeface="Arial Bold"/>
              </a:rPr>
              <a:t>PHEV atbalsta pasākumi</a:t>
            </a:r>
            <a:endParaRPr lang="lv-LV" sz="4774" b="1" dirty="0">
              <a:solidFill>
                <a:srgbClr val="002060"/>
              </a:solidFill>
              <a:latin typeface="Arial" panose="020B0604020202020204" pitchFamily="34" charset="0"/>
              <a:ea typeface="Arial Bold"/>
              <a:cs typeface="Arial" panose="020B0604020202020204" pitchFamily="34" charset="0"/>
              <a:sym typeface="Arial Bold"/>
            </a:endParaRPr>
          </a:p>
        </p:txBody>
      </p:sp>
    </p:spTree>
    <p:extLst>
      <p:ext uri="{BB962C8B-B14F-4D97-AF65-F5344CB8AC3E}">
        <p14:creationId xmlns:p14="http://schemas.microsoft.com/office/powerpoint/2010/main" val="227187853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p:cNvSpPr>
          <p:nvPr>
            <p:ph type="title"/>
          </p:nvPr>
        </p:nvSpPr>
        <p:spPr>
          <a:xfrm>
            <a:off x="765298" y="400073"/>
            <a:ext cx="6971442" cy="993857"/>
          </a:xfrm>
          <a:prstGeom prst="rect">
            <a:avLst/>
          </a:prstGeom>
        </p:spPr>
        <p:txBody>
          <a:bodyPr>
            <a:normAutofit/>
          </a:bodyPr>
          <a:lstStyle>
            <a:lvl1pPr>
              <a:lnSpc>
                <a:spcPct val="120000"/>
              </a:lnSpc>
            </a:lvl1pPr>
          </a:lstStyle>
          <a:p>
            <a:pPr lvl="0">
              <a:defRPr sz="1800">
                <a:solidFill>
                  <a:srgbClr val="000000"/>
                </a:solidFill>
              </a:defRPr>
            </a:pPr>
            <a:r>
              <a:rPr lang="lv-LV" sz="3600" dirty="0">
                <a:solidFill>
                  <a:srgbClr val="FFFFFF"/>
                </a:solidFill>
              </a:rPr>
              <a:t>PHEV atbalsta pasākumi</a:t>
            </a:r>
            <a:endParaRPr sz="3600" dirty="0">
              <a:solidFill>
                <a:srgbClr val="FFFFFF"/>
              </a:solidFill>
            </a:endParaRPr>
          </a:p>
        </p:txBody>
      </p:sp>
      <p:sp>
        <p:nvSpPr>
          <p:cNvPr id="5" name="Text Placeholder 2">
            <a:extLst>
              <a:ext uri="{FF2B5EF4-FFF2-40B4-BE49-F238E27FC236}">
                <a16:creationId xmlns:a16="http://schemas.microsoft.com/office/drawing/2014/main" id="{CFD1DC66-ABA5-4E29-BC07-D8ED47A6332F}"/>
              </a:ext>
            </a:extLst>
          </p:cNvPr>
          <p:cNvSpPr>
            <a:spLocks noGrp="1"/>
          </p:cNvSpPr>
          <p:nvPr>
            <p:ph type="body" idx="1"/>
          </p:nvPr>
        </p:nvSpPr>
        <p:spPr>
          <a:xfrm>
            <a:off x="456505" y="1840384"/>
            <a:ext cx="9793089" cy="5334686"/>
          </a:xfrm>
        </p:spPr>
        <p:txBody>
          <a:bodyPr anchor="t">
            <a:normAutofit fontScale="70000" lnSpcReduction="20000"/>
          </a:bodyPr>
          <a:lstStyle/>
          <a:p>
            <a:pPr marL="0" indent="0" algn="l">
              <a:buNone/>
            </a:pPr>
            <a:endParaRPr lang="lv-LV" sz="3600" dirty="0">
              <a:solidFill>
                <a:srgbClr val="002060"/>
              </a:solidFill>
            </a:endParaRPr>
          </a:p>
          <a:p>
            <a:pPr algn="just"/>
            <a:r>
              <a:rPr lang="lv-LV" sz="3600" dirty="0">
                <a:solidFill>
                  <a:srgbClr val="002060"/>
                </a:solidFill>
              </a:rPr>
              <a:t>Emisijas kvotu izsolīšanas instrumenta finansēto projektu atklāta konkursa "Siltumnīcefekta gāzu emisijas samazināšana transporta sektorā – atbalsts </a:t>
            </a:r>
            <a:r>
              <a:rPr lang="lv-LV" sz="3600" dirty="0" err="1">
                <a:solidFill>
                  <a:srgbClr val="002060"/>
                </a:solidFill>
              </a:rPr>
              <a:t>bezemisiju</a:t>
            </a:r>
            <a:r>
              <a:rPr lang="lv-LV" sz="3600" dirty="0">
                <a:solidFill>
                  <a:srgbClr val="002060"/>
                </a:solidFill>
              </a:rPr>
              <a:t> un </a:t>
            </a:r>
            <a:r>
              <a:rPr lang="lv-LV" sz="3600" dirty="0" err="1">
                <a:solidFill>
                  <a:srgbClr val="002060"/>
                </a:solidFill>
              </a:rPr>
              <a:t>mazemisiju</a:t>
            </a:r>
            <a:r>
              <a:rPr lang="lv-LV" sz="3600" dirty="0">
                <a:solidFill>
                  <a:srgbClr val="002060"/>
                </a:solidFill>
              </a:rPr>
              <a:t> transportlīdzekļu iegādei" nolikums – </a:t>
            </a:r>
            <a:r>
              <a:rPr lang="lv-LV" sz="3600" dirty="0">
                <a:solidFill>
                  <a:srgbClr val="FF0000"/>
                </a:solidFill>
              </a:rPr>
              <a:t>VARAM/KEM programma</a:t>
            </a:r>
            <a:r>
              <a:rPr lang="lv-LV" sz="3600" dirty="0">
                <a:solidFill>
                  <a:srgbClr val="002060"/>
                </a:solidFill>
              </a:rPr>
              <a:t>;</a:t>
            </a:r>
          </a:p>
          <a:p>
            <a:pPr algn="just"/>
            <a:endParaRPr lang="lv-LV" sz="3600" dirty="0">
              <a:solidFill>
                <a:srgbClr val="002060"/>
              </a:solidFill>
            </a:endParaRPr>
          </a:p>
          <a:p>
            <a:pPr algn="just"/>
            <a:r>
              <a:rPr lang="lv-LV" sz="3600" dirty="0">
                <a:solidFill>
                  <a:srgbClr val="002060"/>
                </a:solidFill>
              </a:rPr>
              <a:t>Eiropas Savienības Atveseļošanas un noturības mehānisma plāna 1.2. reformu un investīciju virziena "Energoefektivitātes uzlabošana" 1.2.1.2.i. investīcijas "Energoefektivitātes paaugstināšana uzņēmējdarbībā (ietverot pāreju uz atjaunojamo energoresursu tehnoloģiju izmantošanu siltumapgādē un pētniecības un attīstības aktivitātes (t. sk. </a:t>
            </a:r>
            <a:r>
              <a:rPr lang="lv-LV" sz="3600" dirty="0" err="1">
                <a:solidFill>
                  <a:srgbClr val="002060"/>
                </a:solidFill>
              </a:rPr>
              <a:t>bioekonomikā</a:t>
            </a:r>
            <a:r>
              <a:rPr lang="lv-LV" sz="3600" dirty="0">
                <a:solidFill>
                  <a:srgbClr val="002060"/>
                </a:solidFill>
              </a:rPr>
              <a:t>))" 1.2.1.2.i.1. pasākuma "Energoefektivitātes paaugstināšana uzņēmējdarbībā (ietverot pāreju uz atjaunojamo energoresursu tehnoloģiju izmantošanu siltumapgādē)" īstenošanas noteikumi – </a:t>
            </a:r>
            <a:r>
              <a:rPr lang="lv-LV" sz="3600" dirty="0">
                <a:solidFill>
                  <a:srgbClr val="FF0000"/>
                </a:solidFill>
              </a:rPr>
              <a:t>EM programma</a:t>
            </a:r>
            <a:r>
              <a:rPr lang="lv-LV" sz="3600" dirty="0">
                <a:solidFill>
                  <a:srgbClr val="002060"/>
                </a:solidFill>
              </a:rPr>
              <a:t>.</a:t>
            </a:r>
          </a:p>
          <a:p>
            <a:pPr algn="l"/>
            <a:endParaRPr lang="lv-LV" sz="3600" dirty="0">
              <a:solidFill>
                <a:schemeClr val="tx1"/>
              </a:solidFill>
            </a:endParaRPr>
          </a:p>
          <a:p>
            <a:pPr algn="l"/>
            <a:endParaRPr lang="lv-LV" sz="3600" dirty="0">
              <a:solidFill>
                <a:schemeClr val="tx1"/>
              </a:solidFill>
            </a:endParaRPr>
          </a:p>
          <a:p>
            <a:pPr marL="0" indent="0" algn="l">
              <a:buNone/>
            </a:pPr>
            <a:endParaRPr lang="lv-LV" sz="3600" dirty="0">
              <a:solidFill>
                <a:schemeClr val="tx1"/>
              </a:solidFill>
            </a:endParaRPr>
          </a:p>
        </p:txBody>
      </p:sp>
      <p:sp>
        <p:nvSpPr>
          <p:cNvPr id="25" name="Shape 2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lIns="0" tIns="0" rIns="0" bIns="0">
            <a:normAutofit/>
          </a:bodyPr>
          <a:lstStyle>
            <a:lvl1pPr defTabSz="448055">
              <a:defRPr sz="1300"/>
            </a:lvl1pPr>
          </a:lstStyle>
          <a:p>
            <a:pPr lvl="0">
              <a:defRPr sz="1800"/>
            </a:pPr>
            <a:fld id="{86CB4B4D-7CA3-9044-876B-883B54F8677D}" type="slidenum">
              <a:rPr sz="1300"/>
              <a:t>25</a:t>
            </a:fld>
            <a:endParaRPr sz="1300"/>
          </a:p>
        </p:txBody>
      </p:sp>
    </p:spTree>
    <p:extLst>
      <p:ext uri="{BB962C8B-B14F-4D97-AF65-F5344CB8AC3E}">
        <p14:creationId xmlns:p14="http://schemas.microsoft.com/office/powerpoint/2010/main" val="200265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p:cNvSpPr>
          <p:nvPr>
            <p:ph type="title"/>
          </p:nvPr>
        </p:nvSpPr>
        <p:spPr>
          <a:xfrm>
            <a:off x="765298" y="400073"/>
            <a:ext cx="6971442" cy="993857"/>
          </a:xfrm>
          <a:prstGeom prst="rect">
            <a:avLst/>
          </a:prstGeom>
        </p:spPr>
        <p:txBody>
          <a:bodyPr>
            <a:normAutofit/>
          </a:bodyPr>
          <a:lstStyle>
            <a:lvl1pPr>
              <a:lnSpc>
                <a:spcPct val="120000"/>
              </a:lnSpc>
            </a:lvl1pPr>
          </a:lstStyle>
          <a:p>
            <a:pPr lvl="0">
              <a:defRPr sz="1800">
                <a:solidFill>
                  <a:srgbClr val="000000"/>
                </a:solidFill>
              </a:defRPr>
            </a:pPr>
            <a:r>
              <a:rPr lang="lv-LV" sz="3600" dirty="0">
                <a:solidFill>
                  <a:srgbClr val="FF0000"/>
                </a:solidFill>
              </a:rPr>
              <a:t>PHEV</a:t>
            </a:r>
            <a:r>
              <a:rPr lang="lv-LV" sz="3600" dirty="0">
                <a:solidFill>
                  <a:srgbClr val="FFFFFF"/>
                </a:solidFill>
              </a:rPr>
              <a:t> atbalsta pasākumi</a:t>
            </a:r>
            <a:endParaRPr sz="3600" dirty="0">
              <a:solidFill>
                <a:srgbClr val="FFFFFF"/>
              </a:solidFill>
            </a:endParaRPr>
          </a:p>
        </p:txBody>
      </p:sp>
      <p:sp>
        <p:nvSpPr>
          <p:cNvPr id="5" name="Text Placeholder 2">
            <a:extLst>
              <a:ext uri="{FF2B5EF4-FFF2-40B4-BE49-F238E27FC236}">
                <a16:creationId xmlns:a16="http://schemas.microsoft.com/office/drawing/2014/main" id="{CFD1DC66-ABA5-4E29-BC07-D8ED47A6332F}"/>
              </a:ext>
            </a:extLst>
          </p:cNvPr>
          <p:cNvSpPr>
            <a:spLocks noGrp="1"/>
          </p:cNvSpPr>
          <p:nvPr>
            <p:ph type="body" idx="1"/>
          </p:nvPr>
        </p:nvSpPr>
        <p:spPr>
          <a:xfrm>
            <a:off x="456505" y="1840384"/>
            <a:ext cx="9793089" cy="5334686"/>
          </a:xfrm>
        </p:spPr>
        <p:txBody>
          <a:bodyPr anchor="t">
            <a:normAutofit/>
          </a:bodyPr>
          <a:lstStyle/>
          <a:p>
            <a:pPr algn="l"/>
            <a:r>
              <a:rPr lang="lv-LV" sz="3600" dirty="0">
                <a:solidFill>
                  <a:srgbClr val="FF0000"/>
                </a:solidFill>
              </a:rPr>
              <a:t>Reģistrācijas</a:t>
            </a:r>
            <a:r>
              <a:rPr lang="lv-LV" sz="3600" dirty="0">
                <a:solidFill>
                  <a:schemeClr val="tx1"/>
                </a:solidFill>
              </a:rPr>
              <a:t> atvieglojumi (Grieķija, Ungārija, Kipra, Portugāle, Malta) – </a:t>
            </a:r>
            <a:r>
              <a:rPr lang="lv-LV" sz="3600" dirty="0">
                <a:solidFill>
                  <a:srgbClr val="FF0000"/>
                </a:solidFill>
              </a:rPr>
              <a:t>Latvija tikai </a:t>
            </a:r>
            <a:r>
              <a:rPr lang="lv-LV" sz="3600" dirty="0" err="1">
                <a:solidFill>
                  <a:srgbClr val="FF0000"/>
                </a:solidFill>
              </a:rPr>
              <a:t>elektro</a:t>
            </a:r>
            <a:r>
              <a:rPr lang="lv-LV" sz="3600" dirty="0">
                <a:solidFill>
                  <a:schemeClr val="tx1"/>
                </a:solidFill>
              </a:rPr>
              <a:t>;</a:t>
            </a:r>
          </a:p>
          <a:p>
            <a:pPr algn="l"/>
            <a:r>
              <a:rPr lang="lv-LV" sz="3600" dirty="0">
                <a:solidFill>
                  <a:srgbClr val="FF0000"/>
                </a:solidFill>
              </a:rPr>
              <a:t>TEN</a:t>
            </a:r>
            <a:r>
              <a:rPr lang="lv-LV" sz="3600" dirty="0">
                <a:solidFill>
                  <a:schemeClr val="tx1"/>
                </a:solidFill>
              </a:rPr>
              <a:t> atvieglojumi (Grieķija, Ungārija, Itālija, Holande, Slovākija) – </a:t>
            </a:r>
            <a:r>
              <a:rPr lang="lv-LV" sz="3600" dirty="0">
                <a:solidFill>
                  <a:srgbClr val="FF0000"/>
                </a:solidFill>
              </a:rPr>
              <a:t>Latvija līdz 50 g/km</a:t>
            </a:r>
            <a:r>
              <a:rPr lang="lv-LV" sz="3600" dirty="0">
                <a:solidFill>
                  <a:schemeClr val="tx1"/>
                </a:solidFill>
              </a:rPr>
              <a:t>; </a:t>
            </a:r>
          </a:p>
          <a:p>
            <a:pPr algn="l"/>
            <a:r>
              <a:rPr lang="lv-LV" sz="3600" dirty="0">
                <a:solidFill>
                  <a:srgbClr val="FF0000"/>
                </a:solidFill>
              </a:rPr>
              <a:t>UVTN</a:t>
            </a:r>
            <a:r>
              <a:rPr lang="lv-LV" sz="3600" dirty="0">
                <a:solidFill>
                  <a:schemeClr val="tx1"/>
                </a:solidFill>
              </a:rPr>
              <a:t> atvieglojumi (Vācija, Grieķija, Ungārija, Portugāle, Zviedrija) – </a:t>
            </a:r>
            <a:r>
              <a:rPr lang="lv-LV" sz="3600" dirty="0">
                <a:solidFill>
                  <a:srgbClr val="FF0000"/>
                </a:solidFill>
              </a:rPr>
              <a:t>Latvijā tikai </a:t>
            </a:r>
            <a:r>
              <a:rPr lang="lv-LV" sz="3600" dirty="0" err="1">
                <a:solidFill>
                  <a:srgbClr val="FF0000"/>
                </a:solidFill>
              </a:rPr>
              <a:t>elektro</a:t>
            </a:r>
            <a:r>
              <a:rPr lang="lv-LV" sz="3600" dirty="0">
                <a:solidFill>
                  <a:schemeClr val="tx1"/>
                </a:solidFill>
              </a:rPr>
              <a:t>;</a:t>
            </a:r>
          </a:p>
          <a:p>
            <a:pPr algn="l"/>
            <a:r>
              <a:rPr lang="lv-LV" sz="3600" dirty="0">
                <a:solidFill>
                  <a:schemeClr val="tx1"/>
                </a:solidFill>
              </a:rPr>
              <a:t>Autostāvvietas un sabiedriskā transporta joslas u.c. pasākumi.</a:t>
            </a:r>
          </a:p>
          <a:p>
            <a:pPr marL="0" indent="0" algn="l">
              <a:buNone/>
            </a:pPr>
            <a:endParaRPr lang="lv-LV" sz="3600" dirty="0">
              <a:solidFill>
                <a:schemeClr val="tx1"/>
              </a:solidFill>
            </a:endParaRPr>
          </a:p>
        </p:txBody>
      </p:sp>
      <p:sp>
        <p:nvSpPr>
          <p:cNvPr id="25" name="Shape 25"/>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lIns="0" tIns="0" rIns="0" bIns="0">
            <a:normAutofit/>
          </a:bodyPr>
          <a:lstStyle>
            <a:lvl1pPr defTabSz="448055">
              <a:defRPr sz="1300"/>
            </a:lvl1pPr>
          </a:lstStyle>
          <a:p>
            <a:pPr lvl="0">
              <a:defRPr sz="1800"/>
            </a:pPr>
            <a:fld id="{86CB4B4D-7CA3-9044-876B-883B54F8677D}" type="slidenum">
              <a:rPr sz="1300"/>
              <a:t>26</a:t>
            </a:fld>
            <a:endParaRPr sz="1300"/>
          </a:p>
        </p:txBody>
      </p:sp>
    </p:spTree>
    <p:extLst>
      <p:ext uri="{BB962C8B-B14F-4D97-AF65-F5344CB8AC3E}">
        <p14:creationId xmlns:p14="http://schemas.microsoft.com/office/powerpoint/2010/main" val="3899693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p:cNvSpPr>
          <p:nvPr>
            <p:ph type="sldNum" sz="quarter" idx="2"/>
          </p:nvPr>
        </p:nvSpPr>
        <p:spPr>
          <a:xfrm>
            <a:off x="8890742" y="6405125"/>
            <a:ext cx="565773" cy="237352"/>
          </a:xfrm>
          <a:prstGeom prst="rect">
            <a:avLst/>
          </a:prstGeom>
          <a:extLst>
            <a:ext uri="{C572A759-6A51-4108-AA02-DFA0A04FC94B}">
              <ma14:wrappingTextBoxFlag xmlns="" xmlns:ma14="http://schemas.microsoft.com/office/mac/drawingml/2011/main" val="1"/>
            </a:ext>
          </a:extLst>
        </p:spPr>
        <p:txBody>
          <a:bodyPr lIns="0" tIns="0" rIns="0" bIns="0" anchor="ctr">
            <a:normAutofit fontScale="92500" lnSpcReduction="10000"/>
          </a:bodyPr>
          <a:lstStyle>
            <a:lvl1pPr defTabSz="356517">
              <a:defRPr sz="1034"/>
            </a:lvl1pPr>
          </a:lstStyle>
          <a:p>
            <a:pPr lvl="0">
              <a:defRPr sz="1800"/>
            </a:pPr>
            <a:fld id="{86CB4B4D-7CA3-9044-876B-883B54F8677D}" type="slidenum">
              <a:rPr/>
              <a:t>27</a:t>
            </a:fld>
            <a:endParaRPr/>
          </a:p>
        </p:txBody>
      </p:sp>
      <p:sp>
        <p:nvSpPr>
          <p:cNvPr id="7" name="Shape 25">
            <a:extLst>
              <a:ext uri="{FF2B5EF4-FFF2-40B4-BE49-F238E27FC236}">
                <a16:creationId xmlns:a16="http://schemas.microsoft.com/office/drawing/2014/main" id="{D4C68B62-186D-44DF-A931-891CF8C57DB1}"/>
              </a:ext>
            </a:extLst>
          </p:cNvPr>
          <p:cNvSpPr txBox="1">
            <a:spLocks/>
          </p:cNvSpPr>
          <p:nvPr/>
        </p:nvSpPr>
        <p:spPr>
          <a:xfrm>
            <a:off x="8890742" y="6405125"/>
            <a:ext cx="565773" cy="2373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r" defTabSz="448055">
              <a:defRPr sz="1300">
                <a:latin typeface="Arial"/>
                <a:ea typeface="Arial"/>
                <a:cs typeface="Arial"/>
                <a:sym typeface="Arial"/>
              </a:defRPr>
            </a:lvl1pPr>
            <a:lvl2pPr defTabSz="457200">
              <a:defRPr>
                <a:latin typeface="+mj-lt"/>
                <a:ea typeface="+mj-ea"/>
                <a:cs typeface="+mj-cs"/>
                <a:sym typeface="Helvetica"/>
              </a:defRPr>
            </a:lvl2pPr>
            <a:lvl3pPr defTabSz="457200">
              <a:defRPr>
                <a:latin typeface="+mj-lt"/>
                <a:ea typeface="+mj-ea"/>
                <a:cs typeface="+mj-cs"/>
                <a:sym typeface="Helvetica"/>
              </a:defRPr>
            </a:lvl3pPr>
            <a:lvl4pPr defTabSz="457200">
              <a:defRPr>
                <a:latin typeface="+mj-lt"/>
                <a:ea typeface="+mj-ea"/>
                <a:cs typeface="+mj-cs"/>
                <a:sym typeface="Helvetica"/>
              </a:defRPr>
            </a:lvl4pPr>
            <a:lvl5pPr defTabSz="457200">
              <a:defRPr>
                <a:latin typeface="+mj-lt"/>
                <a:ea typeface="+mj-ea"/>
                <a:cs typeface="+mj-cs"/>
                <a:sym typeface="Helvetica"/>
              </a:defRPr>
            </a:lvl5pPr>
            <a:lvl6pPr defTabSz="457200">
              <a:defRPr>
                <a:latin typeface="+mj-lt"/>
                <a:ea typeface="+mj-ea"/>
                <a:cs typeface="+mj-cs"/>
                <a:sym typeface="Helvetica"/>
              </a:defRPr>
            </a:lvl6pPr>
            <a:lvl7pPr defTabSz="457200">
              <a:defRPr>
                <a:latin typeface="+mj-lt"/>
                <a:ea typeface="+mj-ea"/>
                <a:cs typeface="+mj-cs"/>
                <a:sym typeface="Helvetica"/>
              </a:defRPr>
            </a:lvl7pPr>
            <a:lvl8pPr defTabSz="457200">
              <a:defRPr>
                <a:latin typeface="+mj-lt"/>
                <a:ea typeface="+mj-ea"/>
                <a:cs typeface="+mj-cs"/>
                <a:sym typeface="Helvetica"/>
              </a:defRPr>
            </a:lvl8pPr>
            <a:lvl9pPr defTabSz="457200">
              <a:defRPr>
                <a:latin typeface="+mj-lt"/>
                <a:ea typeface="+mj-ea"/>
                <a:cs typeface="+mj-cs"/>
                <a:sym typeface="Helvetica"/>
              </a:defRPr>
            </a:lvl9pPr>
          </a:lstStyle>
          <a:p>
            <a:pPr>
              <a:defRPr sz="1800"/>
            </a:pPr>
            <a:fld id="{86CB4B4D-7CA3-9044-876B-883B54F8677D}" type="slidenum">
              <a:rPr lang="lv-LV" sz="955"/>
              <a:pPr>
                <a:defRPr sz="1800"/>
              </a:pPr>
              <a:t>27</a:t>
            </a:fld>
            <a:endParaRPr lang="lv-LV" sz="955" dirty="0"/>
          </a:p>
        </p:txBody>
      </p:sp>
      <p:sp>
        <p:nvSpPr>
          <p:cNvPr id="11" name="Shape 28">
            <a:extLst>
              <a:ext uri="{FF2B5EF4-FFF2-40B4-BE49-F238E27FC236}">
                <a16:creationId xmlns:a16="http://schemas.microsoft.com/office/drawing/2014/main" id="{6E2BEB72-5FA6-4B29-9923-D24D84B62DFD}"/>
              </a:ext>
            </a:extLst>
          </p:cNvPr>
          <p:cNvSpPr>
            <a:spLocks noGrp="1"/>
          </p:cNvSpPr>
          <p:nvPr>
            <p:ph type="body" idx="1"/>
          </p:nvPr>
        </p:nvSpPr>
        <p:spPr>
          <a:xfrm>
            <a:off x="1614682" y="2523265"/>
            <a:ext cx="7539478" cy="2150335"/>
          </a:xfrm>
          <a:prstGeom prst="rect">
            <a:avLst/>
          </a:prstGeom>
        </p:spPr>
        <p:txBody>
          <a:bodyPr anchor="t">
            <a:noAutofit/>
          </a:bodyPr>
          <a:lstStyle/>
          <a:p>
            <a:pPr marL="0" indent="0" algn="ctr">
              <a:buNone/>
            </a:pPr>
            <a:r>
              <a:rPr lang="lv-LV" sz="7000" b="1" dirty="0">
                <a:solidFill>
                  <a:srgbClr val="002060"/>
                </a:solidFill>
              </a:rPr>
              <a:t>Reprezentatīvais slieksnis  </a:t>
            </a:r>
          </a:p>
        </p:txBody>
      </p:sp>
    </p:spTree>
    <p:extLst>
      <p:ext uri="{BB962C8B-B14F-4D97-AF65-F5344CB8AC3E}">
        <p14:creationId xmlns:p14="http://schemas.microsoft.com/office/powerpoint/2010/main" val="360314592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p:cNvSpPr>
          <p:nvPr>
            <p:ph type="title"/>
          </p:nvPr>
        </p:nvSpPr>
        <p:spPr>
          <a:xfrm>
            <a:off x="1008627" y="487442"/>
            <a:ext cx="6032238" cy="790771"/>
          </a:xfrm>
          <a:prstGeom prst="rect">
            <a:avLst/>
          </a:prstGeom>
          <a:ln w="12700">
            <a:miter lim="400000"/>
          </a:ln>
        </p:spPr>
        <p:txBody>
          <a:bodyPr lIns="40150" tIns="40150" rIns="40150" bIns="40150" anchor="ctr">
            <a:normAutofit/>
          </a:bodyPr>
          <a:lstStyle>
            <a:lvl1pPr>
              <a:lnSpc>
                <a:spcPct val="120000"/>
              </a:lnSpc>
            </a:lvl1pPr>
          </a:lstStyle>
          <a:p>
            <a:r>
              <a:rPr lang="lv-LV" sz="3501" dirty="0"/>
              <a:t>Auto cenu </a:t>
            </a:r>
            <a:r>
              <a:rPr lang="lv-LV" sz="3501" b="1" dirty="0">
                <a:solidFill>
                  <a:srgbClr val="FF0000"/>
                </a:solidFill>
                <a:effectLst>
                  <a:outerShdw blurRad="38100" dist="38100" dir="2700000" algn="tl">
                    <a:srgbClr val="000000">
                      <a:alpha val="43137"/>
                    </a:srgbClr>
                  </a:outerShdw>
                </a:effectLst>
              </a:rPr>
              <a:t>rollercoaster</a:t>
            </a:r>
            <a:endParaRPr sz="3501" b="1" dirty="0">
              <a:solidFill>
                <a:srgbClr val="FF0000"/>
              </a:solidFill>
              <a:effectLst>
                <a:outerShdw blurRad="38100" dist="38100" dir="2700000" algn="tl">
                  <a:srgbClr val="000000">
                    <a:alpha val="43137"/>
                  </a:srgbClr>
                </a:outerShdw>
              </a:effectLst>
            </a:endParaRPr>
          </a:p>
        </p:txBody>
      </p:sp>
      <p:sp>
        <p:nvSpPr>
          <p:cNvPr id="25" name="Shape 25"/>
          <p:cNvSpPr>
            <a:spLocks noGrp="1"/>
          </p:cNvSpPr>
          <p:nvPr>
            <p:ph type="sldNum" sz="quarter" idx="2"/>
          </p:nvPr>
        </p:nvSpPr>
        <p:spPr>
          <a:xfrm>
            <a:off x="8890742" y="6405125"/>
            <a:ext cx="565773" cy="237352"/>
          </a:xfrm>
          <a:prstGeom prst="rect">
            <a:avLst/>
          </a:prstGeom>
          <a:extLst>
            <a:ext uri="{C572A759-6A51-4108-AA02-DFA0A04FC94B}">
              <ma14:wrappingTextBoxFlag xmlns="" xmlns:ma14="http://schemas.microsoft.com/office/mac/drawingml/2011/main" val="1"/>
            </a:ext>
          </a:extLst>
        </p:spPr>
        <p:txBody>
          <a:bodyPr lIns="0" tIns="0" rIns="0" bIns="0" anchor="ctr">
            <a:normAutofit fontScale="92500" lnSpcReduction="10000"/>
          </a:bodyPr>
          <a:lstStyle>
            <a:lvl1pPr defTabSz="356517">
              <a:defRPr sz="1034"/>
            </a:lvl1pPr>
          </a:lstStyle>
          <a:p>
            <a:pPr lvl="0">
              <a:defRPr sz="1800"/>
            </a:pPr>
            <a:fld id="{86CB4B4D-7CA3-9044-876B-883B54F8677D}" type="slidenum">
              <a:rPr/>
              <a:t>28</a:t>
            </a:fld>
            <a:endParaRPr/>
          </a:p>
        </p:txBody>
      </p:sp>
      <p:sp>
        <p:nvSpPr>
          <p:cNvPr id="4" name="Text Placeholder 2">
            <a:extLst>
              <a:ext uri="{FF2B5EF4-FFF2-40B4-BE49-F238E27FC236}">
                <a16:creationId xmlns:a16="http://schemas.microsoft.com/office/drawing/2014/main" id="{47D6CB5C-542A-471B-9C18-424E7B59178E}"/>
              </a:ext>
            </a:extLst>
          </p:cNvPr>
          <p:cNvSpPr>
            <a:spLocks noGrp="1"/>
          </p:cNvSpPr>
          <p:nvPr>
            <p:ph type="body" idx="1"/>
          </p:nvPr>
        </p:nvSpPr>
        <p:spPr>
          <a:xfrm>
            <a:off x="7318347" y="3176719"/>
            <a:ext cx="3035338" cy="3650801"/>
          </a:xfrm>
        </p:spPr>
        <p:txBody>
          <a:bodyPr anchor="ctr">
            <a:normAutofit lnSpcReduction="10000"/>
          </a:bodyPr>
          <a:lstStyle/>
          <a:p>
            <a:pPr algn="l">
              <a:buFont typeface="Wingdings" panose="05000000000000000000" pitchFamily="2" charset="2"/>
              <a:buChar char="§"/>
            </a:pPr>
            <a:r>
              <a:rPr lang="lv-LV" sz="1600" b="1" dirty="0">
                <a:solidFill>
                  <a:schemeClr val="tx1"/>
                </a:solidFill>
              </a:rPr>
              <a:t>No 2007g cena pieaugusi par 42% (2021</a:t>
            </a:r>
            <a:r>
              <a:rPr lang="lv-LV" sz="1600" b="1" dirty="0">
                <a:solidFill>
                  <a:srgbClr val="FF0000"/>
                </a:solidFill>
              </a:rPr>
              <a:t> +9% </a:t>
            </a:r>
            <a:r>
              <a:rPr lang="lv-LV" sz="1600" b="1" dirty="0">
                <a:solidFill>
                  <a:schemeClr val="tx1"/>
                </a:solidFill>
              </a:rPr>
              <a:t>un 2022 </a:t>
            </a:r>
            <a:r>
              <a:rPr lang="lv-LV" sz="1600" b="1" dirty="0">
                <a:solidFill>
                  <a:srgbClr val="FF0000"/>
                </a:solidFill>
              </a:rPr>
              <a:t>+12%)</a:t>
            </a:r>
          </a:p>
          <a:p>
            <a:pPr algn="l">
              <a:buFont typeface="Wingdings" panose="05000000000000000000" pitchFamily="2" charset="2"/>
              <a:buChar char="§"/>
            </a:pPr>
            <a:r>
              <a:rPr lang="lv-LV" sz="1600" b="1" dirty="0">
                <a:solidFill>
                  <a:schemeClr val="tx1"/>
                </a:solidFill>
              </a:rPr>
              <a:t>Metāls </a:t>
            </a:r>
            <a:r>
              <a:rPr lang="lv-LV" sz="1600" b="1" dirty="0">
                <a:solidFill>
                  <a:srgbClr val="FF0000"/>
                </a:solidFill>
              </a:rPr>
              <a:t>+78%</a:t>
            </a:r>
          </a:p>
          <a:p>
            <a:pPr algn="l">
              <a:buFont typeface="Wingdings" panose="05000000000000000000" pitchFamily="2" charset="2"/>
              <a:buChar char="§"/>
            </a:pPr>
            <a:r>
              <a:rPr lang="lv-LV" sz="1600" b="1" dirty="0">
                <a:solidFill>
                  <a:schemeClr val="tx1"/>
                </a:solidFill>
              </a:rPr>
              <a:t>Alumīnijs </a:t>
            </a:r>
            <a:r>
              <a:rPr lang="lv-LV" sz="1600" b="1" dirty="0">
                <a:solidFill>
                  <a:srgbClr val="FF0000"/>
                </a:solidFill>
              </a:rPr>
              <a:t>+43%</a:t>
            </a:r>
          </a:p>
          <a:p>
            <a:pPr algn="l">
              <a:buFont typeface="Wingdings" panose="05000000000000000000" pitchFamily="2" charset="2"/>
              <a:buChar char="§"/>
            </a:pPr>
            <a:r>
              <a:rPr lang="lv-LV" sz="1600" b="1" dirty="0">
                <a:solidFill>
                  <a:schemeClr val="tx1"/>
                </a:solidFill>
              </a:rPr>
              <a:t>Niķelis </a:t>
            </a:r>
            <a:r>
              <a:rPr lang="lv-LV" sz="1600" b="1" dirty="0">
                <a:solidFill>
                  <a:srgbClr val="FF0000"/>
                </a:solidFill>
              </a:rPr>
              <a:t>+65%</a:t>
            </a:r>
          </a:p>
          <a:p>
            <a:pPr algn="l">
              <a:buFont typeface="Wingdings" panose="05000000000000000000" pitchFamily="2" charset="2"/>
              <a:buChar char="§"/>
            </a:pPr>
            <a:r>
              <a:rPr lang="lv-LV" sz="1600" b="1" dirty="0">
                <a:solidFill>
                  <a:schemeClr val="tx1"/>
                </a:solidFill>
              </a:rPr>
              <a:t>Gumija </a:t>
            </a:r>
            <a:r>
              <a:rPr lang="lv-LV" sz="1600" b="1" dirty="0">
                <a:solidFill>
                  <a:srgbClr val="FF0000"/>
                </a:solidFill>
              </a:rPr>
              <a:t>+35%</a:t>
            </a:r>
          </a:p>
          <a:p>
            <a:pPr algn="l">
              <a:buFont typeface="Wingdings" panose="05000000000000000000" pitchFamily="2" charset="2"/>
              <a:buChar char="§"/>
            </a:pPr>
            <a:r>
              <a:rPr lang="lv-LV" sz="1600" b="1" dirty="0">
                <a:solidFill>
                  <a:schemeClr val="tx1"/>
                </a:solidFill>
              </a:rPr>
              <a:t>Enerģija </a:t>
            </a:r>
            <a:r>
              <a:rPr lang="lv-LV" sz="1600" b="1" dirty="0">
                <a:solidFill>
                  <a:srgbClr val="FF0000"/>
                </a:solidFill>
              </a:rPr>
              <a:t>+83%</a:t>
            </a:r>
          </a:p>
          <a:p>
            <a:pPr algn="l">
              <a:buFont typeface="Wingdings" panose="05000000000000000000" pitchFamily="2" charset="2"/>
              <a:buChar char="§"/>
            </a:pPr>
            <a:r>
              <a:rPr lang="lv-LV" sz="1600" b="1" dirty="0">
                <a:solidFill>
                  <a:schemeClr val="tx1"/>
                </a:solidFill>
              </a:rPr>
              <a:t>Loģistikas izmaksas </a:t>
            </a:r>
            <a:r>
              <a:rPr lang="lv-LV" sz="1600" b="1" dirty="0">
                <a:solidFill>
                  <a:srgbClr val="FF0000"/>
                </a:solidFill>
              </a:rPr>
              <a:t>+150%</a:t>
            </a:r>
          </a:p>
          <a:p>
            <a:pPr algn="l">
              <a:buFont typeface="Wingdings" panose="05000000000000000000" pitchFamily="2" charset="2"/>
              <a:buChar char="§"/>
            </a:pPr>
            <a:r>
              <a:rPr lang="lv-LV" sz="1600" b="1" dirty="0">
                <a:solidFill>
                  <a:schemeClr val="tx1"/>
                </a:solidFill>
              </a:rPr>
              <a:t>UKR elektro vadu kūļu ražošanas problēma</a:t>
            </a:r>
          </a:p>
          <a:p>
            <a:pPr algn="l">
              <a:buFont typeface="Wingdings" panose="05000000000000000000" pitchFamily="2" charset="2"/>
              <a:buChar char="§"/>
            </a:pPr>
            <a:r>
              <a:rPr lang="lv-LV" sz="1600" b="1" dirty="0">
                <a:solidFill>
                  <a:schemeClr val="tx1"/>
                </a:solidFill>
              </a:rPr>
              <a:t>RUS dzelzs, palādija, niķeļa iegādes stop</a:t>
            </a:r>
          </a:p>
          <a:p>
            <a:pPr algn="l">
              <a:buFont typeface="Wingdings" panose="05000000000000000000" pitchFamily="2" charset="2"/>
              <a:buChar char="§"/>
            </a:pPr>
            <a:endParaRPr lang="lv-LV" sz="1273" b="1" dirty="0">
              <a:solidFill>
                <a:schemeClr val="tx1"/>
              </a:solidFill>
            </a:endParaRPr>
          </a:p>
        </p:txBody>
      </p:sp>
      <p:graphicFrame>
        <p:nvGraphicFramePr>
          <p:cNvPr id="6" name="Chart 5">
            <a:extLst>
              <a:ext uri="{FF2B5EF4-FFF2-40B4-BE49-F238E27FC236}">
                <a16:creationId xmlns:a16="http://schemas.microsoft.com/office/drawing/2014/main" id="{32BF5A79-9F60-45F7-BD97-A39F906EAE52}"/>
              </a:ext>
            </a:extLst>
          </p:cNvPr>
          <p:cNvGraphicFramePr>
            <a:graphicFrameLocks noGrp="1"/>
          </p:cNvGraphicFramePr>
          <p:nvPr>
            <p:extLst>
              <p:ext uri="{D42A27DB-BD31-4B8C-83A1-F6EECF244321}">
                <p14:modId xmlns:p14="http://schemas.microsoft.com/office/powerpoint/2010/main" val="3442968455"/>
              </p:ext>
            </p:extLst>
          </p:nvPr>
        </p:nvGraphicFramePr>
        <p:xfrm>
          <a:off x="213360" y="2001508"/>
          <a:ext cx="7027405" cy="4754891"/>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F656BEAD-8733-429F-AAA5-414292747285}"/>
              </a:ext>
            </a:extLst>
          </p:cNvPr>
          <p:cNvCxnSpPr/>
          <p:nvPr/>
        </p:nvCxnSpPr>
        <p:spPr>
          <a:xfrm>
            <a:off x="874696" y="2579965"/>
            <a:ext cx="5975719" cy="0"/>
          </a:xfrm>
          <a:prstGeom prst="line">
            <a:avLst/>
          </a:prstGeom>
          <a:noFill/>
          <a:ln w="66675" cap="flat">
            <a:solidFill>
              <a:srgbClr val="FF0000"/>
            </a:solidFill>
            <a:prstDash val="dash"/>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D7BDE556-289A-4DED-B45F-E146095D18BD}"/>
              </a:ext>
            </a:extLst>
          </p:cNvPr>
          <p:cNvCxnSpPr>
            <a:cxnSpLocks/>
          </p:cNvCxnSpPr>
          <p:nvPr/>
        </p:nvCxnSpPr>
        <p:spPr>
          <a:xfrm>
            <a:off x="808729" y="4375585"/>
            <a:ext cx="6432035" cy="0"/>
          </a:xfrm>
          <a:prstGeom prst="line">
            <a:avLst/>
          </a:prstGeom>
          <a:noFill/>
          <a:ln w="66675" cap="flat">
            <a:solidFill>
              <a:srgbClr val="FF0000"/>
            </a:solidFill>
            <a:prstDash val="dash"/>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cxnSp>
      <p:sp>
        <p:nvSpPr>
          <p:cNvPr id="7" name="Arrow: Up-Down 6">
            <a:extLst>
              <a:ext uri="{FF2B5EF4-FFF2-40B4-BE49-F238E27FC236}">
                <a16:creationId xmlns:a16="http://schemas.microsoft.com/office/drawing/2014/main" id="{7C190771-5351-42F8-908C-0F0813E71F2A}"/>
              </a:ext>
            </a:extLst>
          </p:cNvPr>
          <p:cNvSpPr/>
          <p:nvPr/>
        </p:nvSpPr>
        <p:spPr>
          <a:xfrm>
            <a:off x="874696" y="2632548"/>
            <a:ext cx="496904" cy="1690455"/>
          </a:xfrm>
          <a:prstGeom prst="upDownArrow">
            <a:avLst>
              <a:gd name="adj1" fmla="val 24688"/>
              <a:gd name="adj2" fmla="val 50000"/>
            </a:avLst>
          </a:prstGeom>
          <a:solidFill>
            <a:srgbClr val="FFFFFF"/>
          </a:solidFill>
          <a:ln w="25400" cap="flat">
            <a:no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0150" tIns="40150" rIns="40150" bIns="40150" numCol="1" spcCol="38100" rtlCol="0" anchor="ctr">
            <a:spAutoFit/>
          </a:bodyPr>
          <a:lstStyle/>
          <a:p>
            <a:pPr algn="l" defTabSz="363794" rtl="0" latinLnBrk="1" hangingPunct="0"/>
            <a:endParaRPr lang="en-US" sz="1432">
              <a:solidFill>
                <a:srgbClr val="000000"/>
              </a:solidFill>
            </a:endParaRPr>
          </a:p>
        </p:txBody>
      </p:sp>
      <p:pic>
        <p:nvPicPr>
          <p:cNvPr id="12" name="Picture 2" descr="Mercedes-Benz GLE: aprīkojumi">
            <a:extLst>
              <a:ext uri="{FF2B5EF4-FFF2-40B4-BE49-F238E27FC236}">
                <a16:creationId xmlns:a16="http://schemas.microsoft.com/office/drawing/2014/main" id="{3D1FAEEC-F6FD-4FE5-A53A-FE7D2F23A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6601" y="1635405"/>
            <a:ext cx="2748841" cy="154131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Mobidiag COVID-19 test performances not affected by variants from United  Kingdom, South Africa or Brazil - Mobidiag">
            <a:extLst>
              <a:ext uri="{FF2B5EF4-FFF2-40B4-BE49-F238E27FC236}">
                <a16:creationId xmlns:a16="http://schemas.microsoft.com/office/drawing/2014/main" id="{A8796D48-C8D9-4931-95A2-85285BFD7C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8519" y="3779695"/>
            <a:ext cx="900045" cy="108661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Ukraine war Images, Stock Photos &amp; Vectors | Shutterstock">
            <a:extLst>
              <a:ext uri="{FF2B5EF4-FFF2-40B4-BE49-F238E27FC236}">
                <a16:creationId xmlns:a16="http://schemas.microsoft.com/office/drawing/2014/main" id="{3C71FACF-E414-4E15-BE42-EA9D4F1E28A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8360"/>
          <a:stretch/>
        </p:blipFill>
        <p:spPr bwMode="auto">
          <a:xfrm>
            <a:off x="6486668" y="3447829"/>
            <a:ext cx="754097" cy="434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20280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p:cNvSpPr>
          <p:nvPr>
            <p:ph type="title"/>
          </p:nvPr>
        </p:nvSpPr>
        <p:spPr>
          <a:xfrm>
            <a:off x="808730" y="512710"/>
            <a:ext cx="6032238" cy="790771"/>
          </a:xfrm>
          <a:prstGeom prst="rect">
            <a:avLst/>
          </a:prstGeom>
          <a:ln w="12700">
            <a:miter lim="400000"/>
          </a:ln>
        </p:spPr>
        <p:txBody>
          <a:bodyPr lIns="40150" tIns="40150" rIns="40150" bIns="40150" anchor="ctr">
            <a:normAutofit/>
          </a:bodyPr>
          <a:lstStyle>
            <a:lvl1pPr>
              <a:lnSpc>
                <a:spcPct val="120000"/>
              </a:lnSpc>
            </a:lvl1pPr>
          </a:lstStyle>
          <a:p>
            <a:r>
              <a:rPr lang="lv-LV" sz="3501" dirty="0"/>
              <a:t>Auto cenu </a:t>
            </a:r>
            <a:r>
              <a:rPr lang="lv-LV" sz="3501" b="1" dirty="0">
                <a:solidFill>
                  <a:srgbClr val="FF0000"/>
                </a:solidFill>
                <a:effectLst>
                  <a:outerShdw blurRad="38100" dist="38100" dir="2700000" algn="tl">
                    <a:srgbClr val="000000">
                      <a:alpha val="43137"/>
                    </a:srgbClr>
                  </a:outerShdw>
                </a:effectLst>
              </a:rPr>
              <a:t>rollercoaster</a:t>
            </a:r>
            <a:endParaRPr sz="3501" dirty="0"/>
          </a:p>
        </p:txBody>
      </p:sp>
      <p:sp>
        <p:nvSpPr>
          <p:cNvPr id="25" name="Shape 25"/>
          <p:cNvSpPr>
            <a:spLocks noGrp="1"/>
          </p:cNvSpPr>
          <p:nvPr>
            <p:ph type="sldNum" sz="quarter" idx="2"/>
          </p:nvPr>
        </p:nvSpPr>
        <p:spPr>
          <a:xfrm>
            <a:off x="8890742" y="6405125"/>
            <a:ext cx="565773" cy="237352"/>
          </a:xfrm>
          <a:prstGeom prst="rect">
            <a:avLst/>
          </a:prstGeom>
          <a:extLst>
            <a:ext uri="{C572A759-6A51-4108-AA02-DFA0A04FC94B}">
              <ma14:wrappingTextBoxFlag xmlns="" xmlns:ma14="http://schemas.microsoft.com/office/mac/drawingml/2011/main" val="1"/>
            </a:ext>
          </a:extLst>
        </p:spPr>
        <p:txBody>
          <a:bodyPr lIns="0" tIns="0" rIns="0" bIns="0" anchor="ctr">
            <a:normAutofit fontScale="92500" lnSpcReduction="10000"/>
          </a:bodyPr>
          <a:lstStyle>
            <a:lvl1pPr defTabSz="356517">
              <a:defRPr sz="1034"/>
            </a:lvl1pPr>
          </a:lstStyle>
          <a:p>
            <a:pPr lvl="0">
              <a:defRPr sz="1800"/>
            </a:pPr>
            <a:fld id="{86CB4B4D-7CA3-9044-876B-883B54F8677D}" type="slidenum">
              <a:rPr/>
              <a:t>29</a:t>
            </a:fld>
            <a:endParaRPr/>
          </a:p>
        </p:txBody>
      </p:sp>
      <p:sp>
        <p:nvSpPr>
          <p:cNvPr id="4" name="Text Placeholder 2">
            <a:extLst>
              <a:ext uri="{FF2B5EF4-FFF2-40B4-BE49-F238E27FC236}">
                <a16:creationId xmlns:a16="http://schemas.microsoft.com/office/drawing/2014/main" id="{47D6CB5C-542A-471B-9C18-424E7B59178E}"/>
              </a:ext>
            </a:extLst>
          </p:cNvPr>
          <p:cNvSpPr>
            <a:spLocks noGrp="1"/>
          </p:cNvSpPr>
          <p:nvPr>
            <p:ph type="body" idx="1"/>
          </p:nvPr>
        </p:nvSpPr>
        <p:spPr>
          <a:xfrm>
            <a:off x="5120639" y="2062481"/>
            <a:ext cx="4974117" cy="3664192"/>
          </a:xfrm>
        </p:spPr>
        <p:txBody>
          <a:bodyPr anchor="ctr">
            <a:normAutofit/>
          </a:bodyPr>
          <a:lstStyle/>
          <a:p>
            <a:pPr marL="0" indent="0" algn="l">
              <a:buNone/>
            </a:pPr>
            <a:r>
              <a:rPr lang="lv-LV" sz="3819" dirty="0"/>
              <a:t>Skoda Octavia </a:t>
            </a:r>
            <a:r>
              <a:rPr lang="lv-LV" sz="3819" b="1" dirty="0"/>
              <a:t>4</a:t>
            </a:r>
            <a:r>
              <a:rPr lang="lv-LV" sz="3819" dirty="0"/>
              <a:t> gadu cenas pieaugums: </a:t>
            </a:r>
            <a:r>
              <a:rPr lang="lv-LV" sz="3819" dirty="0">
                <a:solidFill>
                  <a:srgbClr val="FF0000"/>
                </a:solidFill>
              </a:rPr>
              <a:t>+20%</a:t>
            </a:r>
          </a:p>
          <a:p>
            <a:pPr algn="l"/>
            <a:r>
              <a:rPr lang="lv-LV" sz="3183" b="1" dirty="0"/>
              <a:t>2022</a:t>
            </a:r>
            <a:r>
              <a:rPr lang="lv-LV" sz="3183" dirty="0"/>
              <a:t> paredzams papildus pieaugums </a:t>
            </a:r>
            <a:r>
              <a:rPr lang="lv-LV" sz="3183" dirty="0">
                <a:solidFill>
                  <a:srgbClr val="FF0000"/>
                </a:solidFill>
              </a:rPr>
              <a:t>+ 8%</a:t>
            </a:r>
          </a:p>
        </p:txBody>
      </p:sp>
      <p:graphicFrame>
        <p:nvGraphicFramePr>
          <p:cNvPr id="10" name="Chart 9">
            <a:extLst>
              <a:ext uri="{FF2B5EF4-FFF2-40B4-BE49-F238E27FC236}">
                <a16:creationId xmlns:a16="http://schemas.microsoft.com/office/drawing/2014/main" id="{A0FA792A-AEA4-4907-A48B-18C49371CAFF}"/>
              </a:ext>
            </a:extLst>
          </p:cNvPr>
          <p:cNvGraphicFramePr>
            <a:graphicFrameLocks/>
          </p:cNvGraphicFramePr>
          <p:nvPr>
            <p:extLst>
              <p:ext uri="{D42A27DB-BD31-4B8C-83A1-F6EECF244321}">
                <p14:modId xmlns:p14="http://schemas.microsoft.com/office/powerpoint/2010/main" val="1965555202"/>
              </p:ext>
            </p:extLst>
          </p:nvPr>
        </p:nvGraphicFramePr>
        <p:xfrm>
          <a:off x="375920" y="3441386"/>
          <a:ext cx="4435557" cy="3447675"/>
        </p:xfrm>
        <a:graphic>
          <a:graphicData uri="http://schemas.openxmlformats.org/drawingml/2006/chart">
            <c:chart xmlns:c="http://schemas.openxmlformats.org/drawingml/2006/chart" xmlns:r="http://schemas.openxmlformats.org/officeDocument/2006/relationships" r:id="rId2"/>
          </a:graphicData>
        </a:graphic>
      </p:graphicFrame>
      <p:pic>
        <p:nvPicPr>
          <p:cNvPr id="11" name="Picture 4" descr="OCTAVIA / ŠKODA automašīnu modeļi - VERTE AUTO / VERTE AUTO SIA">
            <a:extLst>
              <a:ext uri="{FF2B5EF4-FFF2-40B4-BE49-F238E27FC236}">
                <a16:creationId xmlns:a16="http://schemas.microsoft.com/office/drawing/2014/main" id="{82F7758B-2654-4C2F-ACDE-0D18783DC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14" y="1601142"/>
            <a:ext cx="3085165" cy="154258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DB97838-DA74-40A2-B47A-56DCB0971F1D}"/>
              </a:ext>
            </a:extLst>
          </p:cNvPr>
          <p:cNvCxnSpPr>
            <a:cxnSpLocks/>
          </p:cNvCxnSpPr>
          <p:nvPr/>
        </p:nvCxnSpPr>
        <p:spPr>
          <a:xfrm>
            <a:off x="808730" y="4416004"/>
            <a:ext cx="3485836" cy="0"/>
          </a:xfrm>
          <a:prstGeom prst="line">
            <a:avLst/>
          </a:prstGeom>
          <a:noFill/>
          <a:ln w="66675" cap="flat">
            <a:solidFill>
              <a:srgbClr val="FF0000"/>
            </a:solidFill>
            <a:prstDash val="dash"/>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56DEE044-A86B-4042-A06A-B940ECB836BC}"/>
              </a:ext>
            </a:extLst>
          </p:cNvPr>
          <p:cNvCxnSpPr>
            <a:cxnSpLocks/>
          </p:cNvCxnSpPr>
          <p:nvPr/>
        </p:nvCxnSpPr>
        <p:spPr>
          <a:xfrm>
            <a:off x="818834" y="5062715"/>
            <a:ext cx="3485836" cy="0"/>
          </a:xfrm>
          <a:prstGeom prst="line">
            <a:avLst/>
          </a:prstGeom>
          <a:noFill/>
          <a:ln w="66675" cap="flat">
            <a:solidFill>
              <a:srgbClr val="FF0000"/>
            </a:solidFill>
            <a:prstDash val="dash"/>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cxnSp>
      <p:sp>
        <p:nvSpPr>
          <p:cNvPr id="16" name="Arrow: Up-Down 15">
            <a:extLst>
              <a:ext uri="{FF2B5EF4-FFF2-40B4-BE49-F238E27FC236}">
                <a16:creationId xmlns:a16="http://schemas.microsoft.com/office/drawing/2014/main" id="{F2E9E6B1-2C4C-43E7-885D-779B298F8317}"/>
              </a:ext>
            </a:extLst>
          </p:cNvPr>
          <p:cNvSpPr/>
          <p:nvPr/>
        </p:nvSpPr>
        <p:spPr>
          <a:xfrm>
            <a:off x="808730" y="4548333"/>
            <a:ext cx="237747" cy="418087"/>
          </a:xfrm>
          <a:prstGeom prst="upDownArrow">
            <a:avLst/>
          </a:prstGeom>
          <a:solidFill>
            <a:srgbClr val="FF0000"/>
          </a:solidFill>
          <a:ln w="25400" cap="flat">
            <a:no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0150" tIns="40150" rIns="40150" bIns="40150" numCol="1" spcCol="38100" rtlCol="0" anchor="ctr">
            <a:spAutoFit/>
          </a:bodyPr>
          <a:lstStyle/>
          <a:p>
            <a:pPr algn="l" defTabSz="363794" rtl="0" latinLnBrk="1" hangingPunct="0"/>
            <a:endParaRPr lang="en-US" sz="1432">
              <a:solidFill>
                <a:srgbClr val="000000"/>
              </a:solidFill>
            </a:endParaRPr>
          </a:p>
        </p:txBody>
      </p:sp>
      <p:sp>
        <p:nvSpPr>
          <p:cNvPr id="17" name="Rectangle: Rounded Corners 16">
            <a:extLst>
              <a:ext uri="{FF2B5EF4-FFF2-40B4-BE49-F238E27FC236}">
                <a16:creationId xmlns:a16="http://schemas.microsoft.com/office/drawing/2014/main" id="{A73BE2EE-E6ED-4DFD-BB71-E720AA114FEF}"/>
              </a:ext>
            </a:extLst>
          </p:cNvPr>
          <p:cNvSpPr/>
          <p:nvPr/>
        </p:nvSpPr>
        <p:spPr>
          <a:xfrm>
            <a:off x="3028413" y="4444632"/>
            <a:ext cx="1297132" cy="523162"/>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lv-LV" sz="1273" b="1" dirty="0">
                <a:solidFill>
                  <a:srgbClr val="FF0000"/>
                </a:solidFill>
              </a:rPr>
              <a:t>+28% </a:t>
            </a:r>
            <a:r>
              <a:rPr lang="lv-LV" sz="1273" dirty="0"/>
              <a:t>pieaugums</a:t>
            </a:r>
            <a:endParaRPr lang="en-US" sz="1273" dirty="0"/>
          </a:p>
        </p:txBody>
      </p:sp>
    </p:spTree>
    <p:extLst>
      <p:ext uri="{BB962C8B-B14F-4D97-AF65-F5344CB8AC3E}">
        <p14:creationId xmlns:p14="http://schemas.microsoft.com/office/powerpoint/2010/main" val="36970825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78966-D74E-F0CE-B129-4B9677130F12}"/>
              </a:ext>
            </a:extLst>
          </p:cNvPr>
          <p:cNvSpPr>
            <a:spLocks noGrp="1"/>
          </p:cNvSpPr>
          <p:nvPr>
            <p:ph type="title"/>
          </p:nvPr>
        </p:nvSpPr>
        <p:spPr>
          <a:xfrm>
            <a:off x="522928" y="544908"/>
            <a:ext cx="7308158" cy="914815"/>
          </a:xfrm>
        </p:spPr>
        <p:txBody>
          <a:bodyPr>
            <a:normAutofit fontScale="90000"/>
          </a:bodyPr>
          <a:lstStyle/>
          <a:p>
            <a:r>
              <a:rPr lang="lv-LV" dirty="0"/>
              <a:t>Latvijas auto tirgus – jauni pasažieru auto</a:t>
            </a:r>
            <a:endParaRPr lang="en-US" dirty="0"/>
          </a:p>
        </p:txBody>
      </p:sp>
      <p:pic>
        <p:nvPicPr>
          <p:cNvPr id="1026" name="Picture 2" descr="Registered vehicles by Year">
            <a:extLst>
              <a:ext uri="{FF2B5EF4-FFF2-40B4-BE49-F238E27FC236}">
                <a16:creationId xmlns:a16="http://schemas.microsoft.com/office/drawing/2014/main" id="{861B3509-B47A-6DDC-CBD8-F70CE32A86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377" y="2050543"/>
            <a:ext cx="7908602" cy="442447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848ACF26-09A5-69AF-A5AF-CBC18EF19235}"/>
              </a:ext>
            </a:extLst>
          </p:cNvPr>
          <p:cNvSpPr>
            <a:spLocks noGrp="1"/>
          </p:cNvSpPr>
          <p:nvPr>
            <p:ph type="body" idx="1"/>
          </p:nvPr>
        </p:nvSpPr>
        <p:spPr>
          <a:xfrm>
            <a:off x="8010874" y="1944463"/>
            <a:ext cx="2339111" cy="4494109"/>
          </a:xfrm>
        </p:spPr>
        <p:txBody>
          <a:bodyPr>
            <a:normAutofit lnSpcReduction="10000"/>
          </a:bodyPr>
          <a:lstStyle/>
          <a:p>
            <a:r>
              <a:rPr lang="lv-LV" dirty="0"/>
              <a:t>M1 Jauni auto = 28% no importa</a:t>
            </a:r>
          </a:p>
          <a:p>
            <a:r>
              <a:rPr lang="lv-LV" dirty="0"/>
              <a:t>61% benzīns</a:t>
            </a:r>
          </a:p>
          <a:p>
            <a:r>
              <a:rPr lang="lv-LV" dirty="0" err="1"/>
              <a:t>Vid</a:t>
            </a:r>
            <a:r>
              <a:rPr lang="lv-LV" dirty="0"/>
              <a:t> CO2 = 136g/km (147g/km 2021)</a:t>
            </a:r>
          </a:p>
          <a:p>
            <a:r>
              <a:rPr lang="lv-LV" dirty="0"/>
              <a:t>6,39% BEV (+122%)</a:t>
            </a:r>
            <a:endParaRPr lang="en-US" dirty="0"/>
          </a:p>
          <a:p>
            <a:endParaRPr lang="en-US" dirty="0"/>
          </a:p>
        </p:txBody>
      </p:sp>
    </p:spTree>
    <p:extLst>
      <p:ext uri="{BB962C8B-B14F-4D97-AF65-F5344CB8AC3E}">
        <p14:creationId xmlns:p14="http://schemas.microsoft.com/office/powerpoint/2010/main" val="240278489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p:cNvSpPr>
          <p:nvPr>
            <p:ph type="title"/>
          </p:nvPr>
        </p:nvSpPr>
        <p:spPr>
          <a:xfrm>
            <a:off x="564232" y="544472"/>
            <a:ext cx="7175835" cy="790771"/>
          </a:xfrm>
          <a:prstGeom prst="rect">
            <a:avLst/>
          </a:prstGeom>
          <a:ln w="12700">
            <a:miter lim="400000"/>
          </a:ln>
        </p:spPr>
        <p:txBody>
          <a:bodyPr lIns="40150" tIns="40150" rIns="40150" bIns="40150" anchor="ctr">
            <a:normAutofit fontScale="90000"/>
          </a:bodyPr>
          <a:lstStyle>
            <a:lvl1pPr>
              <a:lnSpc>
                <a:spcPct val="120000"/>
              </a:lnSpc>
            </a:lvl1pPr>
          </a:lstStyle>
          <a:p>
            <a:r>
              <a:rPr lang="lv-LV" dirty="0"/>
              <a:t>Standarta auto kļūst par </a:t>
            </a:r>
            <a:r>
              <a:rPr lang="lv-LV" dirty="0">
                <a:solidFill>
                  <a:srgbClr val="FF0000"/>
                </a:solidFill>
              </a:rPr>
              <a:t>luksusa preci</a:t>
            </a:r>
            <a:endParaRPr dirty="0">
              <a:solidFill>
                <a:srgbClr val="FF0000"/>
              </a:solidFill>
            </a:endParaRPr>
          </a:p>
        </p:txBody>
      </p:sp>
      <p:graphicFrame>
        <p:nvGraphicFramePr>
          <p:cNvPr id="3" name="Chart 2">
            <a:extLst>
              <a:ext uri="{FF2B5EF4-FFF2-40B4-BE49-F238E27FC236}">
                <a16:creationId xmlns:a16="http://schemas.microsoft.com/office/drawing/2014/main" id="{4F6A8206-B956-5742-EA1A-FB1A05DB0F05}"/>
              </a:ext>
            </a:extLst>
          </p:cNvPr>
          <p:cNvGraphicFramePr>
            <a:graphicFrameLocks noGrp="1"/>
          </p:cNvGraphicFramePr>
          <p:nvPr/>
        </p:nvGraphicFramePr>
        <p:xfrm>
          <a:off x="429997" y="2145776"/>
          <a:ext cx="9919197" cy="4571227"/>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DC64F1D7-A3F1-3E2C-D299-E55A95B5F3CE}"/>
              </a:ext>
            </a:extLst>
          </p:cNvPr>
          <p:cNvSpPr/>
          <p:nvPr/>
        </p:nvSpPr>
        <p:spPr>
          <a:xfrm>
            <a:off x="286556" y="4779331"/>
            <a:ext cx="10168869" cy="189758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875"/>
          </a:p>
        </p:txBody>
      </p:sp>
      <p:sp>
        <p:nvSpPr>
          <p:cNvPr id="8" name="Rectangle 7">
            <a:extLst>
              <a:ext uri="{FF2B5EF4-FFF2-40B4-BE49-F238E27FC236}">
                <a16:creationId xmlns:a16="http://schemas.microsoft.com/office/drawing/2014/main" id="{6CB08D90-CBF7-F122-0862-C87E49C800B7}"/>
              </a:ext>
            </a:extLst>
          </p:cNvPr>
          <p:cNvSpPr/>
          <p:nvPr/>
        </p:nvSpPr>
        <p:spPr>
          <a:xfrm>
            <a:off x="286556" y="1985934"/>
            <a:ext cx="10168869" cy="2675523"/>
          </a:xfrm>
          <a:prstGeom prst="rect">
            <a:avLst/>
          </a:prstGeom>
          <a:solidFill>
            <a:srgbClr val="FF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875"/>
          </a:p>
        </p:txBody>
      </p:sp>
      <p:cxnSp>
        <p:nvCxnSpPr>
          <p:cNvPr id="10" name="Straight Connector 9">
            <a:extLst>
              <a:ext uri="{FF2B5EF4-FFF2-40B4-BE49-F238E27FC236}">
                <a16:creationId xmlns:a16="http://schemas.microsoft.com/office/drawing/2014/main" id="{740E3AB9-C15D-D0AA-25A1-2EDB6E644AAD}"/>
              </a:ext>
            </a:extLst>
          </p:cNvPr>
          <p:cNvCxnSpPr>
            <a:cxnSpLocks/>
          </p:cNvCxnSpPr>
          <p:nvPr/>
        </p:nvCxnSpPr>
        <p:spPr>
          <a:xfrm>
            <a:off x="334214" y="4745620"/>
            <a:ext cx="10194825" cy="0"/>
          </a:xfrm>
          <a:prstGeom prst="line">
            <a:avLst/>
          </a:prstGeom>
          <a:noFill/>
          <a:ln w="66675" cap="flat">
            <a:solidFill>
              <a:srgbClr val="FF0000"/>
            </a:solidFill>
            <a:prstDash val="dash"/>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cxnSp>
      <p:sp>
        <p:nvSpPr>
          <p:cNvPr id="12" name="Rectangle: Rounded Corners 11">
            <a:extLst>
              <a:ext uri="{FF2B5EF4-FFF2-40B4-BE49-F238E27FC236}">
                <a16:creationId xmlns:a16="http://schemas.microsoft.com/office/drawing/2014/main" id="{70D73200-F78A-2DF1-E7D5-F1943F3D15FA}"/>
              </a:ext>
            </a:extLst>
          </p:cNvPr>
          <p:cNvSpPr/>
          <p:nvPr/>
        </p:nvSpPr>
        <p:spPr>
          <a:xfrm>
            <a:off x="6855203" y="2980581"/>
            <a:ext cx="1007375" cy="414906"/>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AUDI A4 </a:t>
            </a:r>
            <a:r>
              <a:rPr lang="lv-LV" sz="955" b="1" dirty="0" err="1">
                <a:solidFill>
                  <a:schemeClr val="tx1"/>
                </a:solidFill>
              </a:rPr>
              <a:t>Avant</a:t>
            </a:r>
            <a:r>
              <a:rPr lang="lv-LV" sz="955" b="1" dirty="0">
                <a:solidFill>
                  <a:schemeClr val="tx1"/>
                </a:solidFill>
              </a:rPr>
              <a:t> </a:t>
            </a:r>
            <a:r>
              <a:rPr lang="lv-LV" sz="955" b="1" dirty="0">
                <a:solidFill>
                  <a:srgbClr val="FF0000"/>
                </a:solidFill>
              </a:rPr>
              <a:t>65 550€</a:t>
            </a:r>
            <a:endParaRPr lang="en-US" sz="955" dirty="0"/>
          </a:p>
        </p:txBody>
      </p:sp>
      <p:sp>
        <p:nvSpPr>
          <p:cNvPr id="16" name="Rectangle: Rounded Corners 15">
            <a:extLst>
              <a:ext uri="{FF2B5EF4-FFF2-40B4-BE49-F238E27FC236}">
                <a16:creationId xmlns:a16="http://schemas.microsoft.com/office/drawing/2014/main" id="{0D13DD4C-DF01-559E-CF2D-322BBCF8B891}"/>
              </a:ext>
            </a:extLst>
          </p:cNvPr>
          <p:cNvSpPr/>
          <p:nvPr/>
        </p:nvSpPr>
        <p:spPr>
          <a:xfrm>
            <a:off x="9401961" y="3575535"/>
            <a:ext cx="947234" cy="577503"/>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TOYOTA </a:t>
            </a:r>
            <a:r>
              <a:rPr lang="lv-LV" sz="955" b="1" dirty="0" err="1">
                <a:solidFill>
                  <a:schemeClr val="tx1"/>
                </a:solidFill>
              </a:rPr>
              <a:t>LandCruiser</a:t>
            </a:r>
            <a:r>
              <a:rPr lang="lv-LV" sz="955" b="1" dirty="0">
                <a:solidFill>
                  <a:schemeClr val="tx1"/>
                </a:solidFill>
              </a:rPr>
              <a:t> D</a:t>
            </a:r>
          </a:p>
          <a:p>
            <a:pPr algn="ctr"/>
            <a:r>
              <a:rPr lang="lv-LV" sz="955" b="1" dirty="0">
                <a:solidFill>
                  <a:srgbClr val="FF0000"/>
                </a:solidFill>
              </a:rPr>
              <a:t>72 500€</a:t>
            </a:r>
            <a:endParaRPr lang="en-US" sz="955" dirty="0"/>
          </a:p>
        </p:txBody>
      </p:sp>
      <p:sp>
        <p:nvSpPr>
          <p:cNvPr id="17" name="Rectangle: Rounded Corners 16">
            <a:extLst>
              <a:ext uri="{FF2B5EF4-FFF2-40B4-BE49-F238E27FC236}">
                <a16:creationId xmlns:a16="http://schemas.microsoft.com/office/drawing/2014/main" id="{0C40478B-53ED-BE36-6C0C-F6360A6C5D91}"/>
              </a:ext>
            </a:extLst>
          </p:cNvPr>
          <p:cNvSpPr/>
          <p:nvPr/>
        </p:nvSpPr>
        <p:spPr>
          <a:xfrm>
            <a:off x="8128658" y="3864521"/>
            <a:ext cx="822946" cy="577503"/>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FORD </a:t>
            </a:r>
            <a:r>
              <a:rPr lang="lv-LV" sz="955" b="1" dirty="0" err="1">
                <a:solidFill>
                  <a:schemeClr val="tx1"/>
                </a:solidFill>
              </a:rPr>
              <a:t>Bronco</a:t>
            </a:r>
            <a:endParaRPr lang="lv-LV" sz="955" b="1" dirty="0">
              <a:solidFill>
                <a:schemeClr val="tx1"/>
              </a:solidFill>
            </a:endParaRPr>
          </a:p>
          <a:p>
            <a:pPr algn="ctr"/>
            <a:r>
              <a:rPr lang="lv-LV" sz="955" b="1" dirty="0">
                <a:solidFill>
                  <a:srgbClr val="FF0000"/>
                </a:solidFill>
              </a:rPr>
              <a:t>89 600€</a:t>
            </a:r>
            <a:endParaRPr lang="en-US" sz="955" dirty="0"/>
          </a:p>
        </p:txBody>
      </p:sp>
      <p:sp>
        <p:nvSpPr>
          <p:cNvPr id="30" name="Rectangle: Rounded Corners 29">
            <a:extLst>
              <a:ext uri="{FF2B5EF4-FFF2-40B4-BE49-F238E27FC236}">
                <a16:creationId xmlns:a16="http://schemas.microsoft.com/office/drawing/2014/main" id="{D51534D9-726B-81A5-378B-5BBC391FF60A}"/>
              </a:ext>
            </a:extLst>
          </p:cNvPr>
          <p:cNvSpPr/>
          <p:nvPr/>
        </p:nvSpPr>
        <p:spPr>
          <a:xfrm>
            <a:off x="6779026" y="4194494"/>
            <a:ext cx="961041" cy="414906"/>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BMW 3-sieries</a:t>
            </a:r>
          </a:p>
          <a:p>
            <a:pPr algn="ctr"/>
            <a:r>
              <a:rPr lang="lv-LV" sz="955" b="1" dirty="0">
                <a:solidFill>
                  <a:srgbClr val="FF0000"/>
                </a:solidFill>
              </a:rPr>
              <a:t>63 990€</a:t>
            </a:r>
            <a:endParaRPr lang="en-US" sz="955" dirty="0"/>
          </a:p>
        </p:txBody>
      </p:sp>
      <p:sp>
        <p:nvSpPr>
          <p:cNvPr id="32" name="Rectangle: Rounded Corners 31">
            <a:extLst>
              <a:ext uri="{FF2B5EF4-FFF2-40B4-BE49-F238E27FC236}">
                <a16:creationId xmlns:a16="http://schemas.microsoft.com/office/drawing/2014/main" id="{CAEB205A-84B0-F513-6E49-AB9841D2AD0B}"/>
              </a:ext>
            </a:extLst>
          </p:cNvPr>
          <p:cNvSpPr/>
          <p:nvPr/>
        </p:nvSpPr>
        <p:spPr>
          <a:xfrm>
            <a:off x="1129497" y="6104674"/>
            <a:ext cx="871173" cy="577503"/>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TOYOTA RAV4</a:t>
            </a:r>
          </a:p>
          <a:p>
            <a:pPr algn="ctr"/>
            <a:r>
              <a:rPr lang="lv-LV" sz="955" b="1" dirty="0">
                <a:solidFill>
                  <a:srgbClr val="FF0000"/>
                </a:solidFill>
              </a:rPr>
              <a:t>48 850€</a:t>
            </a:r>
            <a:endParaRPr lang="en-US" sz="955" dirty="0"/>
          </a:p>
        </p:txBody>
      </p:sp>
      <p:sp>
        <p:nvSpPr>
          <p:cNvPr id="33" name="Rectangle: Rounded Corners 32">
            <a:extLst>
              <a:ext uri="{FF2B5EF4-FFF2-40B4-BE49-F238E27FC236}">
                <a16:creationId xmlns:a16="http://schemas.microsoft.com/office/drawing/2014/main" id="{C7B801D9-733E-2171-A3EA-88B79C029D59}"/>
              </a:ext>
            </a:extLst>
          </p:cNvPr>
          <p:cNvSpPr/>
          <p:nvPr/>
        </p:nvSpPr>
        <p:spPr>
          <a:xfrm>
            <a:off x="2316433" y="3898957"/>
            <a:ext cx="880869" cy="577503"/>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KIA </a:t>
            </a:r>
            <a:r>
              <a:rPr lang="lv-LV" sz="955" b="1" dirty="0" err="1">
                <a:solidFill>
                  <a:schemeClr val="tx1"/>
                </a:solidFill>
              </a:rPr>
              <a:t>Sorento</a:t>
            </a:r>
            <a:r>
              <a:rPr lang="lv-LV" sz="955" b="1" dirty="0">
                <a:solidFill>
                  <a:schemeClr val="tx1"/>
                </a:solidFill>
              </a:rPr>
              <a:t> D </a:t>
            </a:r>
          </a:p>
          <a:p>
            <a:pPr algn="ctr"/>
            <a:r>
              <a:rPr lang="lv-LV" sz="955" b="1" dirty="0">
                <a:solidFill>
                  <a:srgbClr val="FF0000"/>
                </a:solidFill>
              </a:rPr>
              <a:t>65 289€</a:t>
            </a:r>
            <a:endParaRPr lang="en-US" sz="955" dirty="0"/>
          </a:p>
        </p:txBody>
      </p:sp>
      <p:sp>
        <p:nvSpPr>
          <p:cNvPr id="35" name="Rectangle: Rounded Corners 34">
            <a:extLst>
              <a:ext uri="{FF2B5EF4-FFF2-40B4-BE49-F238E27FC236}">
                <a16:creationId xmlns:a16="http://schemas.microsoft.com/office/drawing/2014/main" id="{6B68CCC2-D924-03D8-1522-93DE268E50E8}"/>
              </a:ext>
            </a:extLst>
          </p:cNvPr>
          <p:cNvSpPr/>
          <p:nvPr/>
        </p:nvSpPr>
        <p:spPr>
          <a:xfrm>
            <a:off x="3916629" y="5244397"/>
            <a:ext cx="1045997" cy="577503"/>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RENAULT </a:t>
            </a:r>
            <a:r>
              <a:rPr lang="lv-LV" sz="955" b="1" dirty="0" err="1">
                <a:solidFill>
                  <a:schemeClr val="tx1"/>
                </a:solidFill>
              </a:rPr>
              <a:t>Koleos</a:t>
            </a:r>
            <a:endParaRPr lang="lv-LV" sz="955" b="1" dirty="0">
              <a:solidFill>
                <a:schemeClr val="tx1"/>
              </a:solidFill>
            </a:endParaRPr>
          </a:p>
          <a:p>
            <a:pPr algn="ctr"/>
            <a:r>
              <a:rPr lang="lv-LV" sz="955" b="1" dirty="0">
                <a:solidFill>
                  <a:schemeClr val="tx1"/>
                </a:solidFill>
              </a:rPr>
              <a:t> </a:t>
            </a:r>
            <a:r>
              <a:rPr lang="lv-LV" sz="955" b="1" dirty="0">
                <a:solidFill>
                  <a:srgbClr val="FF0000"/>
                </a:solidFill>
              </a:rPr>
              <a:t>53 400€</a:t>
            </a:r>
            <a:endParaRPr lang="en-US" sz="955" dirty="0"/>
          </a:p>
        </p:txBody>
      </p:sp>
      <p:sp>
        <p:nvSpPr>
          <p:cNvPr id="41" name="Rectangle: Rounded Corners 40">
            <a:extLst>
              <a:ext uri="{FF2B5EF4-FFF2-40B4-BE49-F238E27FC236}">
                <a16:creationId xmlns:a16="http://schemas.microsoft.com/office/drawing/2014/main" id="{347D2CBF-908B-B48C-6078-DA3D7419373F}"/>
              </a:ext>
            </a:extLst>
          </p:cNvPr>
          <p:cNvSpPr/>
          <p:nvPr/>
        </p:nvSpPr>
        <p:spPr>
          <a:xfrm>
            <a:off x="5520274" y="4395163"/>
            <a:ext cx="1065945" cy="387664"/>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875" b="1" dirty="0">
                <a:solidFill>
                  <a:schemeClr val="tx1"/>
                </a:solidFill>
              </a:rPr>
              <a:t>AUDI Q3 D</a:t>
            </a:r>
          </a:p>
          <a:p>
            <a:pPr algn="ctr"/>
            <a:r>
              <a:rPr lang="lv-LV" sz="875" b="1" dirty="0">
                <a:solidFill>
                  <a:srgbClr val="FF0000"/>
                </a:solidFill>
              </a:rPr>
              <a:t>63 450€</a:t>
            </a:r>
            <a:endParaRPr lang="en-US" sz="875" dirty="0"/>
          </a:p>
        </p:txBody>
      </p:sp>
      <p:sp>
        <p:nvSpPr>
          <p:cNvPr id="42" name="Rectangle: Rounded Corners 41">
            <a:extLst>
              <a:ext uri="{FF2B5EF4-FFF2-40B4-BE49-F238E27FC236}">
                <a16:creationId xmlns:a16="http://schemas.microsoft.com/office/drawing/2014/main" id="{0C0B66EF-199B-F86F-1883-B21131F14083}"/>
              </a:ext>
            </a:extLst>
          </p:cNvPr>
          <p:cNvSpPr/>
          <p:nvPr/>
        </p:nvSpPr>
        <p:spPr>
          <a:xfrm>
            <a:off x="8165654" y="2596131"/>
            <a:ext cx="1115230" cy="414906"/>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VOLVO XC90 D</a:t>
            </a:r>
          </a:p>
          <a:p>
            <a:pPr algn="ctr"/>
            <a:r>
              <a:rPr lang="lv-LV" sz="955" b="1" dirty="0">
                <a:solidFill>
                  <a:srgbClr val="FF0000"/>
                </a:solidFill>
              </a:rPr>
              <a:t>92 520€</a:t>
            </a:r>
            <a:endParaRPr lang="en-US" sz="955" dirty="0"/>
          </a:p>
        </p:txBody>
      </p:sp>
      <p:sp>
        <p:nvSpPr>
          <p:cNvPr id="44" name="Rectangle: Rounded Corners 43">
            <a:extLst>
              <a:ext uri="{FF2B5EF4-FFF2-40B4-BE49-F238E27FC236}">
                <a16:creationId xmlns:a16="http://schemas.microsoft.com/office/drawing/2014/main" id="{AFCCFAC1-0A95-7004-7FDB-9014295E5F02}"/>
              </a:ext>
            </a:extLst>
          </p:cNvPr>
          <p:cNvSpPr/>
          <p:nvPr/>
        </p:nvSpPr>
        <p:spPr>
          <a:xfrm>
            <a:off x="3468685" y="3826569"/>
            <a:ext cx="961041" cy="387664"/>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875" b="1" dirty="0">
                <a:solidFill>
                  <a:schemeClr val="tx1"/>
                </a:solidFill>
              </a:rPr>
              <a:t>VW </a:t>
            </a:r>
            <a:r>
              <a:rPr lang="lv-LV" sz="875" b="1" dirty="0" err="1">
                <a:solidFill>
                  <a:schemeClr val="tx1"/>
                </a:solidFill>
              </a:rPr>
              <a:t>Arteon</a:t>
            </a:r>
            <a:r>
              <a:rPr lang="lv-LV" sz="875" b="1" dirty="0">
                <a:solidFill>
                  <a:schemeClr val="tx1"/>
                </a:solidFill>
              </a:rPr>
              <a:t> D</a:t>
            </a:r>
          </a:p>
          <a:p>
            <a:pPr algn="ctr"/>
            <a:r>
              <a:rPr lang="lv-LV" sz="875" b="1" dirty="0">
                <a:solidFill>
                  <a:srgbClr val="FF0000"/>
                </a:solidFill>
              </a:rPr>
              <a:t>62 750€</a:t>
            </a:r>
            <a:endParaRPr lang="en-US" sz="875" dirty="0"/>
          </a:p>
        </p:txBody>
      </p:sp>
      <p:sp>
        <p:nvSpPr>
          <p:cNvPr id="46" name="Rectangle: Rounded Corners 45">
            <a:extLst>
              <a:ext uri="{FF2B5EF4-FFF2-40B4-BE49-F238E27FC236}">
                <a16:creationId xmlns:a16="http://schemas.microsoft.com/office/drawing/2014/main" id="{CFA3371E-CC97-ACFD-2CBB-170FBB284250}"/>
              </a:ext>
            </a:extLst>
          </p:cNvPr>
          <p:cNvSpPr/>
          <p:nvPr/>
        </p:nvSpPr>
        <p:spPr>
          <a:xfrm>
            <a:off x="4429726" y="3350011"/>
            <a:ext cx="1115230" cy="536641"/>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875" b="1" dirty="0">
                <a:solidFill>
                  <a:schemeClr val="tx1"/>
                </a:solidFill>
              </a:rPr>
              <a:t>VW </a:t>
            </a:r>
            <a:r>
              <a:rPr lang="lv-LV" sz="875" b="1" dirty="0" err="1">
                <a:solidFill>
                  <a:schemeClr val="tx1"/>
                </a:solidFill>
              </a:rPr>
              <a:t>Passat</a:t>
            </a:r>
            <a:r>
              <a:rPr lang="lv-LV" sz="875" b="1" dirty="0">
                <a:solidFill>
                  <a:schemeClr val="tx1"/>
                </a:solidFill>
              </a:rPr>
              <a:t> </a:t>
            </a:r>
            <a:r>
              <a:rPr lang="lv-LV" sz="875" b="1" dirty="0" err="1">
                <a:solidFill>
                  <a:schemeClr val="tx1"/>
                </a:solidFill>
              </a:rPr>
              <a:t>Alltrack</a:t>
            </a:r>
            <a:r>
              <a:rPr lang="lv-LV" sz="875" b="1" dirty="0">
                <a:solidFill>
                  <a:schemeClr val="tx1"/>
                </a:solidFill>
              </a:rPr>
              <a:t> D</a:t>
            </a:r>
          </a:p>
          <a:p>
            <a:pPr algn="ctr"/>
            <a:r>
              <a:rPr lang="lv-LV" sz="875" b="1" dirty="0">
                <a:solidFill>
                  <a:srgbClr val="FF0000"/>
                </a:solidFill>
              </a:rPr>
              <a:t>64 550€</a:t>
            </a:r>
            <a:endParaRPr lang="en-US" sz="875" dirty="0"/>
          </a:p>
        </p:txBody>
      </p:sp>
      <p:sp>
        <p:nvSpPr>
          <p:cNvPr id="49" name="Rectangle: Rounded Corners 48">
            <a:extLst>
              <a:ext uri="{FF2B5EF4-FFF2-40B4-BE49-F238E27FC236}">
                <a16:creationId xmlns:a16="http://schemas.microsoft.com/office/drawing/2014/main" id="{0650FD6B-E620-35A2-92D7-CDA1B3F3F369}"/>
              </a:ext>
            </a:extLst>
          </p:cNvPr>
          <p:cNvSpPr/>
          <p:nvPr/>
        </p:nvSpPr>
        <p:spPr>
          <a:xfrm>
            <a:off x="9296172" y="2392914"/>
            <a:ext cx="1062407" cy="387664"/>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875" b="1" dirty="0">
                <a:solidFill>
                  <a:schemeClr val="tx1"/>
                </a:solidFill>
              </a:rPr>
              <a:t>VW </a:t>
            </a:r>
            <a:r>
              <a:rPr lang="lv-LV" sz="875" b="1" dirty="0" err="1">
                <a:solidFill>
                  <a:schemeClr val="tx1"/>
                </a:solidFill>
              </a:rPr>
              <a:t>Touareg</a:t>
            </a:r>
            <a:r>
              <a:rPr lang="lv-LV" sz="875" b="1" dirty="0">
                <a:solidFill>
                  <a:schemeClr val="tx1"/>
                </a:solidFill>
              </a:rPr>
              <a:t> D</a:t>
            </a:r>
          </a:p>
          <a:p>
            <a:pPr algn="ctr"/>
            <a:r>
              <a:rPr lang="lv-LV" sz="875" b="1" dirty="0">
                <a:solidFill>
                  <a:srgbClr val="FF0000"/>
                </a:solidFill>
              </a:rPr>
              <a:t>103 990€</a:t>
            </a:r>
            <a:endParaRPr lang="en-US" sz="875" dirty="0"/>
          </a:p>
        </p:txBody>
      </p:sp>
      <p:sp>
        <p:nvSpPr>
          <p:cNvPr id="51" name="Rectangle: Rounded Corners 50">
            <a:extLst>
              <a:ext uri="{FF2B5EF4-FFF2-40B4-BE49-F238E27FC236}">
                <a16:creationId xmlns:a16="http://schemas.microsoft.com/office/drawing/2014/main" id="{4991C794-1AED-7575-5110-CA9726652474}"/>
              </a:ext>
            </a:extLst>
          </p:cNvPr>
          <p:cNvSpPr/>
          <p:nvPr/>
        </p:nvSpPr>
        <p:spPr>
          <a:xfrm>
            <a:off x="3570699" y="6165313"/>
            <a:ext cx="962327" cy="536641"/>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875" b="1" dirty="0">
                <a:solidFill>
                  <a:schemeClr val="tx1"/>
                </a:solidFill>
              </a:rPr>
              <a:t>OPEL </a:t>
            </a:r>
            <a:r>
              <a:rPr lang="lv-LV" sz="875" b="1" dirty="0" err="1">
                <a:solidFill>
                  <a:schemeClr val="tx1"/>
                </a:solidFill>
              </a:rPr>
              <a:t>Insignia</a:t>
            </a:r>
            <a:r>
              <a:rPr lang="lv-LV" sz="875" b="1" dirty="0">
                <a:solidFill>
                  <a:schemeClr val="tx1"/>
                </a:solidFill>
              </a:rPr>
              <a:t> </a:t>
            </a:r>
            <a:r>
              <a:rPr lang="lv-LV" sz="875" b="1" dirty="0" err="1">
                <a:solidFill>
                  <a:schemeClr val="tx1"/>
                </a:solidFill>
              </a:rPr>
              <a:t>Tourer</a:t>
            </a:r>
            <a:endParaRPr lang="lv-LV" sz="875" b="1" dirty="0">
              <a:solidFill>
                <a:schemeClr val="tx1"/>
              </a:solidFill>
            </a:endParaRPr>
          </a:p>
          <a:p>
            <a:pPr algn="ctr"/>
            <a:r>
              <a:rPr lang="lv-LV" sz="875" b="1" dirty="0">
                <a:solidFill>
                  <a:srgbClr val="FF0000"/>
                </a:solidFill>
              </a:rPr>
              <a:t>51 100€</a:t>
            </a:r>
            <a:endParaRPr lang="en-US" sz="875" dirty="0"/>
          </a:p>
        </p:txBody>
      </p:sp>
      <p:sp>
        <p:nvSpPr>
          <p:cNvPr id="53" name="Rectangle: Rounded Corners 52">
            <a:extLst>
              <a:ext uri="{FF2B5EF4-FFF2-40B4-BE49-F238E27FC236}">
                <a16:creationId xmlns:a16="http://schemas.microsoft.com/office/drawing/2014/main" id="{CBD8219F-0C58-CDEB-976B-3985B5DC8371}"/>
              </a:ext>
            </a:extLst>
          </p:cNvPr>
          <p:cNvSpPr/>
          <p:nvPr/>
        </p:nvSpPr>
        <p:spPr>
          <a:xfrm>
            <a:off x="5175864" y="5254203"/>
            <a:ext cx="723036" cy="536641"/>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875" b="1" dirty="0">
                <a:solidFill>
                  <a:schemeClr val="tx1"/>
                </a:solidFill>
              </a:rPr>
              <a:t>VW </a:t>
            </a:r>
            <a:r>
              <a:rPr lang="lv-LV" sz="875" b="1" dirty="0" err="1">
                <a:solidFill>
                  <a:schemeClr val="tx1"/>
                </a:solidFill>
              </a:rPr>
              <a:t>Passat</a:t>
            </a:r>
            <a:r>
              <a:rPr lang="lv-LV" sz="875" b="1" dirty="0">
                <a:solidFill>
                  <a:schemeClr val="tx1"/>
                </a:solidFill>
              </a:rPr>
              <a:t> B</a:t>
            </a:r>
          </a:p>
          <a:p>
            <a:pPr algn="ctr"/>
            <a:r>
              <a:rPr lang="lv-LV" sz="875" b="1" dirty="0">
                <a:solidFill>
                  <a:srgbClr val="FF0000"/>
                </a:solidFill>
              </a:rPr>
              <a:t>54 600€</a:t>
            </a:r>
            <a:endParaRPr lang="en-US" sz="875" dirty="0"/>
          </a:p>
        </p:txBody>
      </p:sp>
      <p:sp>
        <p:nvSpPr>
          <p:cNvPr id="55" name="Rectangle: Rounded Corners 54">
            <a:extLst>
              <a:ext uri="{FF2B5EF4-FFF2-40B4-BE49-F238E27FC236}">
                <a16:creationId xmlns:a16="http://schemas.microsoft.com/office/drawing/2014/main" id="{6E8DF2BE-9B4E-876D-A9C7-199F4F766B88}"/>
              </a:ext>
            </a:extLst>
          </p:cNvPr>
          <p:cNvSpPr/>
          <p:nvPr/>
        </p:nvSpPr>
        <p:spPr>
          <a:xfrm>
            <a:off x="2255946" y="6283695"/>
            <a:ext cx="971525" cy="387664"/>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875" b="1" dirty="0">
                <a:solidFill>
                  <a:schemeClr val="tx1"/>
                </a:solidFill>
              </a:rPr>
              <a:t>FORD </a:t>
            </a:r>
            <a:r>
              <a:rPr lang="lv-LV" sz="875" b="1" dirty="0" err="1">
                <a:solidFill>
                  <a:schemeClr val="tx1"/>
                </a:solidFill>
              </a:rPr>
              <a:t>Galaxy</a:t>
            </a:r>
            <a:endParaRPr lang="lv-LV" sz="875" b="1" dirty="0">
              <a:solidFill>
                <a:schemeClr val="tx1"/>
              </a:solidFill>
            </a:endParaRPr>
          </a:p>
          <a:p>
            <a:pPr algn="ctr"/>
            <a:r>
              <a:rPr lang="lv-LV" sz="875" b="1" dirty="0">
                <a:solidFill>
                  <a:srgbClr val="FF0000"/>
                </a:solidFill>
              </a:rPr>
              <a:t>53 200€</a:t>
            </a:r>
            <a:endParaRPr lang="en-US" sz="875" dirty="0"/>
          </a:p>
        </p:txBody>
      </p:sp>
      <p:sp>
        <p:nvSpPr>
          <p:cNvPr id="13" name="Rectangle: Rounded Corners 12">
            <a:extLst>
              <a:ext uri="{FF2B5EF4-FFF2-40B4-BE49-F238E27FC236}">
                <a16:creationId xmlns:a16="http://schemas.microsoft.com/office/drawing/2014/main" id="{3474C975-5CA1-65F3-9DFC-959DF93F63FC}"/>
              </a:ext>
            </a:extLst>
          </p:cNvPr>
          <p:cNvSpPr/>
          <p:nvPr/>
        </p:nvSpPr>
        <p:spPr>
          <a:xfrm>
            <a:off x="5710716" y="3069675"/>
            <a:ext cx="831263" cy="740101"/>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TOYOTA </a:t>
            </a:r>
            <a:r>
              <a:rPr lang="lv-LV" sz="955" b="1" dirty="0" err="1">
                <a:solidFill>
                  <a:schemeClr val="tx1"/>
                </a:solidFill>
              </a:rPr>
              <a:t>Highlander</a:t>
            </a:r>
            <a:r>
              <a:rPr lang="lv-LV" sz="955" b="1" dirty="0">
                <a:solidFill>
                  <a:schemeClr val="tx1"/>
                </a:solidFill>
              </a:rPr>
              <a:t> D</a:t>
            </a:r>
          </a:p>
          <a:p>
            <a:pPr algn="ctr"/>
            <a:r>
              <a:rPr lang="lv-LV" sz="955" b="1" dirty="0">
                <a:solidFill>
                  <a:srgbClr val="FF0000"/>
                </a:solidFill>
              </a:rPr>
              <a:t>64 900€</a:t>
            </a:r>
            <a:endParaRPr lang="en-US" sz="955" dirty="0"/>
          </a:p>
        </p:txBody>
      </p:sp>
      <p:sp>
        <p:nvSpPr>
          <p:cNvPr id="20" name="Rectangle: Rounded Corners 19">
            <a:extLst>
              <a:ext uri="{FF2B5EF4-FFF2-40B4-BE49-F238E27FC236}">
                <a16:creationId xmlns:a16="http://schemas.microsoft.com/office/drawing/2014/main" id="{501D5878-7F4C-059E-0D69-0D84C28E37B3}"/>
              </a:ext>
            </a:extLst>
          </p:cNvPr>
          <p:cNvSpPr/>
          <p:nvPr/>
        </p:nvSpPr>
        <p:spPr>
          <a:xfrm>
            <a:off x="1743216" y="5280398"/>
            <a:ext cx="819401" cy="414906"/>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FORD </a:t>
            </a:r>
            <a:r>
              <a:rPr lang="lv-LV" sz="955" b="1" dirty="0" err="1">
                <a:solidFill>
                  <a:schemeClr val="tx1"/>
                </a:solidFill>
              </a:rPr>
              <a:t>Kuga</a:t>
            </a:r>
            <a:endParaRPr lang="lv-LV" sz="955" b="1" dirty="0">
              <a:solidFill>
                <a:schemeClr val="tx1"/>
              </a:solidFill>
            </a:endParaRPr>
          </a:p>
          <a:p>
            <a:pPr algn="ctr"/>
            <a:r>
              <a:rPr lang="lv-LV" sz="955" b="1" dirty="0">
                <a:solidFill>
                  <a:srgbClr val="FF0000"/>
                </a:solidFill>
              </a:rPr>
              <a:t>54 180€</a:t>
            </a:r>
            <a:endParaRPr lang="en-US" sz="955" dirty="0"/>
          </a:p>
        </p:txBody>
      </p:sp>
      <p:sp>
        <p:nvSpPr>
          <p:cNvPr id="22" name="Rectangle: Rounded Corners 21">
            <a:extLst>
              <a:ext uri="{FF2B5EF4-FFF2-40B4-BE49-F238E27FC236}">
                <a16:creationId xmlns:a16="http://schemas.microsoft.com/office/drawing/2014/main" id="{0622501F-F314-E93C-94ED-09F5C1EF260D}"/>
              </a:ext>
            </a:extLst>
          </p:cNvPr>
          <p:cNvSpPr/>
          <p:nvPr/>
        </p:nvSpPr>
        <p:spPr>
          <a:xfrm>
            <a:off x="6166667" y="5233772"/>
            <a:ext cx="1049330" cy="577503"/>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SKODA </a:t>
            </a:r>
            <a:r>
              <a:rPr lang="lv-LV" sz="955" b="1" dirty="0" err="1">
                <a:solidFill>
                  <a:schemeClr val="tx1"/>
                </a:solidFill>
              </a:rPr>
              <a:t>Kodiaq</a:t>
            </a:r>
            <a:r>
              <a:rPr lang="lv-LV" sz="955" b="1" dirty="0">
                <a:solidFill>
                  <a:schemeClr val="tx1"/>
                </a:solidFill>
              </a:rPr>
              <a:t> D</a:t>
            </a:r>
          </a:p>
          <a:p>
            <a:pPr algn="ctr"/>
            <a:r>
              <a:rPr lang="lv-LV" sz="955" b="1" dirty="0">
                <a:solidFill>
                  <a:srgbClr val="FF0000"/>
                </a:solidFill>
              </a:rPr>
              <a:t>55 800€</a:t>
            </a:r>
            <a:endParaRPr lang="en-US" sz="955" dirty="0"/>
          </a:p>
        </p:txBody>
      </p:sp>
      <p:pic>
        <p:nvPicPr>
          <p:cNvPr id="2050" name="Picture 2" descr="ŠKODA KODIAQ">
            <a:extLst>
              <a:ext uri="{FF2B5EF4-FFF2-40B4-BE49-F238E27FC236}">
                <a16:creationId xmlns:a16="http://schemas.microsoft.com/office/drawing/2014/main" id="{093FED0D-CA80-4E54-A031-14B094B805C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970" t="22665" r="15152" b="18217"/>
          <a:stretch/>
        </p:blipFill>
        <p:spPr bwMode="auto">
          <a:xfrm>
            <a:off x="6210887" y="4820278"/>
            <a:ext cx="960890" cy="47077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FADF9947-CB00-F59B-C5F2-42BA7EC1E3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12" t="19152" r="22809" b="14138"/>
          <a:stretch/>
        </p:blipFill>
        <p:spPr>
          <a:xfrm>
            <a:off x="553197" y="4872782"/>
            <a:ext cx="719506" cy="476430"/>
          </a:xfrm>
          <a:prstGeom prst="rect">
            <a:avLst/>
          </a:prstGeom>
        </p:spPr>
      </p:pic>
      <p:sp>
        <p:nvSpPr>
          <p:cNvPr id="25" name="Rectangle: Rounded Corners 24">
            <a:extLst>
              <a:ext uri="{FF2B5EF4-FFF2-40B4-BE49-F238E27FC236}">
                <a16:creationId xmlns:a16="http://schemas.microsoft.com/office/drawing/2014/main" id="{716B519F-E37B-4995-5250-3805398EC9F5}"/>
              </a:ext>
            </a:extLst>
          </p:cNvPr>
          <p:cNvSpPr/>
          <p:nvPr/>
        </p:nvSpPr>
        <p:spPr>
          <a:xfrm>
            <a:off x="286555" y="5288070"/>
            <a:ext cx="1118656" cy="577503"/>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RENAULT </a:t>
            </a:r>
            <a:r>
              <a:rPr lang="lv-LV" sz="955" b="1" dirty="0" err="1">
                <a:solidFill>
                  <a:schemeClr val="tx1"/>
                </a:solidFill>
              </a:rPr>
              <a:t>Traffic</a:t>
            </a:r>
            <a:r>
              <a:rPr lang="lv-LV" sz="955" b="1" dirty="0">
                <a:solidFill>
                  <a:schemeClr val="tx1"/>
                </a:solidFill>
              </a:rPr>
              <a:t> D</a:t>
            </a:r>
          </a:p>
          <a:p>
            <a:pPr algn="ctr"/>
            <a:r>
              <a:rPr lang="lv-LV" sz="955" b="1" dirty="0">
                <a:solidFill>
                  <a:schemeClr val="tx1"/>
                </a:solidFill>
              </a:rPr>
              <a:t> </a:t>
            </a:r>
            <a:r>
              <a:rPr lang="lv-LV" sz="955" b="1" dirty="0">
                <a:solidFill>
                  <a:srgbClr val="FF0000"/>
                </a:solidFill>
              </a:rPr>
              <a:t>51 030€</a:t>
            </a:r>
            <a:endParaRPr lang="en-US" sz="955" dirty="0"/>
          </a:p>
        </p:txBody>
      </p:sp>
      <p:pic>
        <p:nvPicPr>
          <p:cNvPr id="26" name="Picture 10" descr="VW T6 2.0 TSI 110KW">
            <a:extLst>
              <a:ext uri="{FF2B5EF4-FFF2-40B4-BE49-F238E27FC236}">
                <a16:creationId xmlns:a16="http://schemas.microsoft.com/office/drawing/2014/main" id="{A296CA5F-7417-87AF-C80F-8D3602613D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3879" y="4782247"/>
            <a:ext cx="946387" cy="50631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BC2F8606-2032-8C93-221A-4AA46E8F2BE0}"/>
              </a:ext>
            </a:extLst>
          </p:cNvPr>
          <p:cNvSpPr/>
          <p:nvPr/>
        </p:nvSpPr>
        <p:spPr>
          <a:xfrm>
            <a:off x="7344816" y="5207123"/>
            <a:ext cx="1065945" cy="536641"/>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875" b="1" dirty="0">
                <a:solidFill>
                  <a:schemeClr val="tx1"/>
                </a:solidFill>
              </a:rPr>
              <a:t>VW </a:t>
            </a:r>
            <a:r>
              <a:rPr lang="lv-LV" sz="875" b="1" dirty="0" err="1">
                <a:solidFill>
                  <a:schemeClr val="tx1"/>
                </a:solidFill>
              </a:rPr>
              <a:t>Multivan</a:t>
            </a:r>
            <a:r>
              <a:rPr lang="lv-LV" sz="875" b="1" dirty="0">
                <a:solidFill>
                  <a:schemeClr val="tx1"/>
                </a:solidFill>
              </a:rPr>
              <a:t> </a:t>
            </a:r>
            <a:r>
              <a:rPr lang="lv-LV" sz="875" b="1" dirty="0" err="1">
                <a:solidFill>
                  <a:schemeClr val="tx1"/>
                </a:solidFill>
              </a:rPr>
              <a:t>Diesel</a:t>
            </a:r>
            <a:r>
              <a:rPr lang="lv-LV" sz="875" b="1" dirty="0">
                <a:solidFill>
                  <a:schemeClr val="tx1"/>
                </a:solidFill>
              </a:rPr>
              <a:t> </a:t>
            </a:r>
          </a:p>
          <a:p>
            <a:pPr algn="ctr"/>
            <a:r>
              <a:rPr lang="lv-LV" sz="875" b="1" dirty="0">
                <a:solidFill>
                  <a:srgbClr val="FF0000"/>
                </a:solidFill>
              </a:rPr>
              <a:t>58 954€</a:t>
            </a:r>
            <a:endParaRPr lang="en-US" sz="875" dirty="0"/>
          </a:p>
        </p:txBody>
      </p:sp>
      <p:pic>
        <p:nvPicPr>
          <p:cNvPr id="2052" name="Picture 4" descr="Superb Wagon - WR Phillips Skoda">
            <a:extLst>
              <a:ext uri="{FF2B5EF4-FFF2-40B4-BE49-F238E27FC236}">
                <a16:creationId xmlns:a16="http://schemas.microsoft.com/office/drawing/2014/main" id="{CC91C848-D775-EEDC-8AA4-04504E6058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3622" y="4818273"/>
            <a:ext cx="1101416" cy="530939"/>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27">
            <a:extLst>
              <a:ext uri="{FF2B5EF4-FFF2-40B4-BE49-F238E27FC236}">
                <a16:creationId xmlns:a16="http://schemas.microsoft.com/office/drawing/2014/main" id="{4DF3809E-67D5-0E37-E5BC-6BE7C093F153}"/>
              </a:ext>
            </a:extLst>
          </p:cNvPr>
          <p:cNvSpPr/>
          <p:nvPr/>
        </p:nvSpPr>
        <p:spPr>
          <a:xfrm>
            <a:off x="2736443" y="5222468"/>
            <a:ext cx="1049330" cy="577503"/>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SKODA </a:t>
            </a:r>
            <a:r>
              <a:rPr lang="lv-LV" sz="955" b="1" dirty="0" err="1">
                <a:solidFill>
                  <a:schemeClr val="tx1"/>
                </a:solidFill>
              </a:rPr>
              <a:t>Superb</a:t>
            </a:r>
            <a:r>
              <a:rPr lang="lv-LV" sz="955" b="1" dirty="0">
                <a:solidFill>
                  <a:schemeClr val="tx1"/>
                </a:solidFill>
              </a:rPr>
              <a:t> D</a:t>
            </a:r>
          </a:p>
          <a:p>
            <a:pPr algn="ctr"/>
            <a:r>
              <a:rPr lang="lv-LV" sz="955" b="1" dirty="0">
                <a:solidFill>
                  <a:srgbClr val="FF0000"/>
                </a:solidFill>
              </a:rPr>
              <a:t>55 600€</a:t>
            </a:r>
            <a:endParaRPr lang="en-US" sz="955" dirty="0"/>
          </a:p>
        </p:txBody>
      </p:sp>
      <p:pic>
        <p:nvPicPr>
          <p:cNvPr id="2054" name="Picture 6" descr="2021 Volkswagen Arteon Specs, Prices and Photos | New Century Volkswagen">
            <a:extLst>
              <a:ext uri="{FF2B5EF4-FFF2-40B4-BE49-F238E27FC236}">
                <a16:creationId xmlns:a16="http://schemas.microsoft.com/office/drawing/2014/main" id="{A2A904F9-3BFA-D0F9-937C-2BFB2AC6E6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8710" y="3194250"/>
            <a:ext cx="1133316" cy="64976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ew 2022 Volkswagen Passat Alltrack 162TSI #F000639 Leichhardt, NSW">
            <a:extLst>
              <a:ext uri="{FF2B5EF4-FFF2-40B4-BE49-F238E27FC236}">
                <a16:creationId xmlns:a16="http://schemas.microsoft.com/office/drawing/2014/main" id="{7ADAA808-0902-8A4A-126A-51A321A29F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11640" y="2693154"/>
            <a:ext cx="1188226" cy="7921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2020 Volkswagen Passat Specs, Price, MPG &amp; Reviews | Cars.com">
            <a:extLst>
              <a:ext uri="{FF2B5EF4-FFF2-40B4-BE49-F238E27FC236}">
                <a16:creationId xmlns:a16="http://schemas.microsoft.com/office/drawing/2014/main" id="{9D3D89B3-7B4C-CF81-B54C-4589FFF4368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30419" y="4749001"/>
            <a:ext cx="996993" cy="65872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olkswagen Touareg Review, For Sale, Colours, Specs, Models &amp; Interior |  CarsGuide">
            <a:extLst>
              <a:ext uri="{FF2B5EF4-FFF2-40B4-BE49-F238E27FC236}">
                <a16:creationId xmlns:a16="http://schemas.microsoft.com/office/drawing/2014/main" id="{BACF5804-1C54-AFEE-D1E7-A26AAB563BC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46099" y="1864926"/>
            <a:ext cx="924348" cy="61566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2019 Volvo XC90 | Trims &amp; Specifications | Volvo Cars Waterloo">
            <a:extLst>
              <a:ext uri="{FF2B5EF4-FFF2-40B4-BE49-F238E27FC236}">
                <a16:creationId xmlns:a16="http://schemas.microsoft.com/office/drawing/2014/main" id="{99004758-3C10-54E2-A7C5-8B664BA983D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20784" y="2073123"/>
            <a:ext cx="947234" cy="55294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WESS Motors Toyota / Piemeklēt auto">
            <a:extLst>
              <a:ext uri="{FF2B5EF4-FFF2-40B4-BE49-F238E27FC236}">
                <a16:creationId xmlns:a16="http://schemas.microsoft.com/office/drawing/2014/main" id="{383705CD-E86E-2E58-28C0-F504D278F31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01961" y="3008120"/>
            <a:ext cx="880869" cy="66144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2020 Toyota Highlander Hybrid">
            <a:extLst>
              <a:ext uri="{FF2B5EF4-FFF2-40B4-BE49-F238E27FC236}">
                <a16:creationId xmlns:a16="http://schemas.microsoft.com/office/drawing/2014/main" id="{336A8ABA-C041-F98C-5D85-C37B1126298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9362" y="2532156"/>
            <a:ext cx="815267" cy="61066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Kuga Pārskats | Ford Latvia">
            <a:extLst>
              <a:ext uri="{FF2B5EF4-FFF2-40B4-BE49-F238E27FC236}">
                <a16:creationId xmlns:a16="http://schemas.microsoft.com/office/drawing/2014/main" id="{95F928F6-1EA7-58F9-124D-9D69E78A29F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7362" y="4693159"/>
            <a:ext cx="1074168" cy="60422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Ford Galaxy: Large 7-Seater MPV | Ford UK">
            <a:extLst>
              <a:ext uri="{FF2B5EF4-FFF2-40B4-BE49-F238E27FC236}">
                <a16:creationId xmlns:a16="http://schemas.microsoft.com/office/drawing/2014/main" id="{24E1577F-BCBD-621E-DB0E-A13FB82822C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303402" y="5649466"/>
            <a:ext cx="1047671" cy="589315"/>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2021 Ford Bronco SUVs Near Heber, CA - Robinson Ford">
            <a:extLst>
              <a:ext uri="{FF2B5EF4-FFF2-40B4-BE49-F238E27FC236}">
                <a16:creationId xmlns:a16="http://schemas.microsoft.com/office/drawing/2014/main" id="{5C7D4ECC-6FCA-3D4F-B8FD-433C17D6037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16677" y="3317109"/>
            <a:ext cx="961041" cy="720781"/>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Opel Insignia Riepas | Riepas par zemām cenām – RiepuLideris.lv">
            <a:extLst>
              <a:ext uri="{FF2B5EF4-FFF2-40B4-BE49-F238E27FC236}">
                <a16:creationId xmlns:a16="http://schemas.microsoft.com/office/drawing/2014/main" id="{64DC144F-D9A5-4856-75A8-62E22808AF2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00704" y="5703665"/>
            <a:ext cx="1133316" cy="566658"/>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New Kia Sorento For Sale in San Jose | Capitol Kia">
            <a:extLst>
              <a:ext uri="{FF2B5EF4-FFF2-40B4-BE49-F238E27FC236}">
                <a16:creationId xmlns:a16="http://schemas.microsoft.com/office/drawing/2014/main" id="{4DA50BB2-145E-E58B-FAA7-9A17CA0F3D5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313671" y="3400191"/>
            <a:ext cx="880869" cy="660652"/>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RENAULT NORDE / Aksesuāri">
            <a:extLst>
              <a:ext uri="{FF2B5EF4-FFF2-40B4-BE49-F238E27FC236}">
                <a16:creationId xmlns:a16="http://schemas.microsoft.com/office/drawing/2014/main" id="{12C1BD5A-4EDA-7777-6640-B2C4F9C4E075}"/>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76518" y="4695079"/>
            <a:ext cx="1344939" cy="756568"/>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Toyota RAV4 vs Ford Edge | Ira Toyota of Danvers">
            <a:extLst>
              <a:ext uri="{FF2B5EF4-FFF2-40B4-BE49-F238E27FC236}">
                <a16:creationId xmlns:a16="http://schemas.microsoft.com/office/drawing/2014/main" id="{DF6CA12E-5D98-6CA7-6939-0B3BF59C599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67749" y="5612543"/>
            <a:ext cx="1380700" cy="776521"/>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Audi A4 Avant S line as car subscription | Carvolution.ch">
            <a:extLst>
              <a:ext uri="{FF2B5EF4-FFF2-40B4-BE49-F238E27FC236}">
                <a16:creationId xmlns:a16="http://schemas.microsoft.com/office/drawing/2014/main" id="{DCCA76F6-AB52-2E0E-22DD-1E9A4E89A94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877610" y="2489189"/>
            <a:ext cx="967064" cy="483532"/>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BMW 3 Series Runout Edition Launched As Upgraded Pre-LCI Model">
            <a:extLst>
              <a:ext uri="{FF2B5EF4-FFF2-40B4-BE49-F238E27FC236}">
                <a16:creationId xmlns:a16="http://schemas.microsoft.com/office/drawing/2014/main" id="{A67A2D58-F2BF-90A2-9FDC-64E825AC261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709883" y="3711474"/>
            <a:ext cx="1094672" cy="466202"/>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Introducing the All-New 2022 Audi Q3: Find the Right Trim at Audi Gilbert  Today! | Audi Gilbert">
            <a:extLst>
              <a:ext uri="{FF2B5EF4-FFF2-40B4-BE49-F238E27FC236}">
                <a16:creationId xmlns:a16="http://schemas.microsoft.com/office/drawing/2014/main" id="{69BA481A-3051-00AA-0443-2C31A6352F0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481053" y="3721661"/>
            <a:ext cx="1151780" cy="7907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EB8A184-1535-EAEC-AFE6-4318930A9480}"/>
              </a:ext>
            </a:extLst>
          </p:cNvPr>
          <p:cNvSpPr/>
          <p:nvPr/>
        </p:nvSpPr>
        <p:spPr>
          <a:xfrm>
            <a:off x="9815254" y="2829041"/>
            <a:ext cx="880869" cy="306437"/>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1273" b="1" dirty="0">
                <a:solidFill>
                  <a:srgbClr val="FF0000"/>
                </a:solidFill>
              </a:rPr>
              <a:t>90 000€</a:t>
            </a:r>
            <a:endParaRPr lang="en-US" sz="1273" dirty="0"/>
          </a:p>
        </p:txBody>
      </p:sp>
      <p:sp>
        <p:nvSpPr>
          <p:cNvPr id="6" name="Rectangle: Rounded Corners 5">
            <a:extLst>
              <a:ext uri="{FF2B5EF4-FFF2-40B4-BE49-F238E27FC236}">
                <a16:creationId xmlns:a16="http://schemas.microsoft.com/office/drawing/2014/main" id="{0FFF1183-D39F-569D-B085-D8240D2CC0B2}"/>
              </a:ext>
            </a:extLst>
          </p:cNvPr>
          <p:cNvSpPr/>
          <p:nvPr/>
        </p:nvSpPr>
        <p:spPr>
          <a:xfrm>
            <a:off x="222844" y="4394105"/>
            <a:ext cx="808389" cy="306437"/>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1273" b="1" dirty="0">
                <a:solidFill>
                  <a:srgbClr val="FF0000"/>
                </a:solidFill>
              </a:rPr>
              <a:t>60 000€</a:t>
            </a:r>
            <a:endParaRPr lang="en-US" sz="1273" dirty="0"/>
          </a:p>
        </p:txBody>
      </p:sp>
      <p:sp>
        <p:nvSpPr>
          <p:cNvPr id="29" name="Rectangle: Rounded Corners 28">
            <a:extLst>
              <a:ext uri="{FF2B5EF4-FFF2-40B4-BE49-F238E27FC236}">
                <a16:creationId xmlns:a16="http://schemas.microsoft.com/office/drawing/2014/main" id="{9757D851-1983-639D-4A86-A83F363C887A}"/>
              </a:ext>
            </a:extLst>
          </p:cNvPr>
          <p:cNvSpPr/>
          <p:nvPr/>
        </p:nvSpPr>
        <p:spPr>
          <a:xfrm>
            <a:off x="388870" y="1922771"/>
            <a:ext cx="1744956" cy="1715687"/>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1910" b="1" dirty="0">
                <a:solidFill>
                  <a:srgbClr val="FF0000"/>
                </a:solidFill>
              </a:rPr>
              <a:t>Ikdienas IEKŠDEDZES auto </a:t>
            </a:r>
            <a:r>
              <a:rPr lang="lv-LV" sz="1910" b="1" dirty="0">
                <a:solidFill>
                  <a:schemeClr val="tx1"/>
                </a:solidFill>
              </a:rPr>
              <a:t>kļūst par luksusa preci</a:t>
            </a:r>
            <a:endParaRPr lang="en-US" sz="1910" dirty="0">
              <a:solidFill>
                <a:schemeClr val="tx1"/>
              </a:solidFill>
            </a:endParaRPr>
          </a:p>
        </p:txBody>
      </p:sp>
    </p:spTree>
    <p:extLst>
      <p:ext uri="{BB962C8B-B14F-4D97-AF65-F5344CB8AC3E}">
        <p14:creationId xmlns:p14="http://schemas.microsoft.com/office/powerpoint/2010/main" val="367135449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p:cNvSpPr>
          <p:nvPr>
            <p:ph type="title"/>
          </p:nvPr>
        </p:nvSpPr>
        <p:spPr>
          <a:xfrm>
            <a:off x="664800" y="584059"/>
            <a:ext cx="7175835" cy="790771"/>
          </a:xfrm>
          <a:prstGeom prst="rect">
            <a:avLst/>
          </a:prstGeom>
          <a:ln w="12700">
            <a:miter lim="400000"/>
          </a:ln>
        </p:spPr>
        <p:txBody>
          <a:bodyPr lIns="40150" tIns="40150" rIns="40150" bIns="40150" anchor="ctr">
            <a:normAutofit fontScale="90000"/>
          </a:bodyPr>
          <a:lstStyle>
            <a:lvl1pPr>
              <a:lnSpc>
                <a:spcPct val="120000"/>
              </a:lnSpc>
            </a:lvl1pPr>
          </a:lstStyle>
          <a:p>
            <a:r>
              <a:rPr lang="lv-LV" dirty="0" err="1">
                <a:solidFill>
                  <a:srgbClr val="92D050"/>
                </a:solidFill>
                <a:effectLst>
                  <a:outerShdw blurRad="38100" dist="38100" dir="2700000" algn="tl">
                    <a:srgbClr val="000000">
                      <a:alpha val="43137"/>
                    </a:srgbClr>
                  </a:outerShdw>
                </a:effectLst>
              </a:rPr>
              <a:t>Elektroauto</a:t>
            </a:r>
            <a:r>
              <a:rPr lang="lv-LV" dirty="0"/>
              <a:t> kļūst par </a:t>
            </a:r>
            <a:r>
              <a:rPr lang="lv-LV" dirty="0">
                <a:solidFill>
                  <a:srgbClr val="FF0000"/>
                </a:solidFill>
              </a:rPr>
              <a:t>reprezentatīvo</a:t>
            </a:r>
            <a:endParaRPr dirty="0">
              <a:solidFill>
                <a:srgbClr val="FF0000"/>
              </a:solidFill>
            </a:endParaRPr>
          </a:p>
        </p:txBody>
      </p:sp>
      <p:graphicFrame>
        <p:nvGraphicFramePr>
          <p:cNvPr id="3" name="Chart 2">
            <a:extLst>
              <a:ext uri="{FF2B5EF4-FFF2-40B4-BE49-F238E27FC236}">
                <a16:creationId xmlns:a16="http://schemas.microsoft.com/office/drawing/2014/main" id="{4F6A8206-B956-5742-EA1A-FB1A05DB0F05}"/>
              </a:ext>
            </a:extLst>
          </p:cNvPr>
          <p:cNvGraphicFramePr>
            <a:graphicFrameLocks noGrp="1"/>
          </p:cNvGraphicFramePr>
          <p:nvPr/>
        </p:nvGraphicFramePr>
        <p:xfrm>
          <a:off x="452690" y="2302460"/>
          <a:ext cx="9919197" cy="4571227"/>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DC64F1D7-A3F1-3E2C-D299-E55A95B5F3CE}"/>
              </a:ext>
            </a:extLst>
          </p:cNvPr>
          <p:cNvSpPr/>
          <p:nvPr/>
        </p:nvSpPr>
        <p:spPr>
          <a:xfrm>
            <a:off x="311688" y="4920671"/>
            <a:ext cx="10194825" cy="1592182"/>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875"/>
          </a:p>
        </p:txBody>
      </p:sp>
      <p:sp>
        <p:nvSpPr>
          <p:cNvPr id="8" name="Rectangle 7">
            <a:extLst>
              <a:ext uri="{FF2B5EF4-FFF2-40B4-BE49-F238E27FC236}">
                <a16:creationId xmlns:a16="http://schemas.microsoft.com/office/drawing/2014/main" id="{6CB08D90-CBF7-F122-0862-C87E49C800B7}"/>
              </a:ext>
            </a:extLst>
          </p:cNvPr>
          <p:cNvSpPr/>
          <p:nvPr/>
        </p:nvSpPr>
        <p:spPr>
          <a:xfrm>
            <a:off x="311688" y="2018014"/>
            <a:ext cx="10172300" cy="2917701"/>
          </a:xfrm>
          <a:prstGeom prst="rect">
            <a:avLst/>
          </a:prstGeom>
          <a:solidFill>
            <a:srgbClr val="FF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875"/>
          </a:p>
        </p:txBody>
      </p:sp>
      <p:cxnSp>
        <p:nvCxnSpPr>
          <p:cNvPr id="10" name="Straight Connector 9">
            <a:extLst>
              <a:ext uri="{FF2B5EF4-FFF2-40B4-BE49-F238E27FC236}">
                <a16:creationId xmlns:a16="http://schemas.microsoft.com/office/drawing/2014/main" id="{740E3AB9-C15D-D0AA-25A1-2EDB6E644AAD}"/>
              </a:ext>
            </a:extLst>
          </p:cNvPr>
          <p:cNvCxnSpPr>
            <a:cxnSpLocks/>
          </p:cNvCxnSpPr>
          <p:nvPr/>
        </p:nvCxnSpPr>
        <p:spPr>
          <a:xfrm>
            <a:off x="375745" y="4865807"/>
            <a:ext cx="10194825" cy="0"/>
          </a:xfrm>
          <a:prstGeom prst="line">
            <a:avLst/>
          </a:prstGeom>
          <a:noFill/>
          <a:ln w="66675" cap="flat">
            <a:solidFill>
              <a:srgbClr val="FF0000"/>
            </a:solidFill>
            <a:prstDash val="dash"/>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cxnSp>
      <p:pic>
        <p:nvPicPr>
          <p:cNvPr id="11" name="Picture 10">
            <a:extLst>
              <a:ext uri="{FF2B5EF4-FFF2-40B4-BE49-F238E27FC236}">
                <a16:creationId xmlns:a16="http://schemas.microsoft.com/office/drawing/2014/main" id="{5A3FF515-43F0-172C-94CF-7192B1B83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5880" y="4253278"/>
            <a:ext cx="1176838" cy="487723"/>
          </a:xfrm>
          <a:prstGeom prst="rect">
            <a:avLst/>
          </a:prstGeom>
        </p:spPr>
      </p:pic>
      <p:sp>
        <p:nvSpPr>
          <p:cNvPr id="12" name="Rectangle: Rounded Corners 11">
            <a:extLst>
              <a:ext uri="{FF2B5EF4-FFF2-40B4-BE49-F238E27FC236}">
                <a16:creationId xmlns:a16="http://schemas.microsoft.com/office/drawing/2014/main" id="{70D73200-F78A-2DF1-E7D5-F1943F3D15FA}"/>
              </a:ext>
            </a:extLst>
          </p:cNvPr>
          <p:cNvSpPr/>
          <p:nvPr/>
        </p:nvSpPr>
        <p:spPr>
          <a:xfrm>
            <a:off x="3155968" y="4639342"/>
            <a:ext cx="1007375" cy="577503"/>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PEUGEOT e-</a:t>
            </a:r>
            <a:r>
              <a:rPr lang="lv-LV" sz="955" b="1" dirty="0" err="1">
                <a:solidFill>
                  <a:schemeClr val="tx1"/>
                </a:solidFill>
              </a:rPr>
              <a:t>Traveller</a:t>
            </a:r>
            <a:r>
              <a:rPr lang="lv-LV" sz="955" b="1" dirty="0">
                <a:solidFill>
                  <a:schemeClr val="tx1"/>
                </a:solidFill>
              </a:rPr>
              <a:t> </a:t>
            </a:r>
            <a:r>
              <a:rPr lang="lv-LV" sz="955" b="1" dirty="0">
                <a:solidFill>
                  <a:srgbClr val="FF0000"/>
                </a:solidFill>
              </a:rPr>
              <a:t>62 900€</a:t>
            </a:r>
            <a:endParaRPr lang="en-US" sz="955" dirty="0"/>
          </a:p>
        </p:txBody>
      </p:sp>
      <p:pic>
        <p:nvPicPr>
          <p:cNvPr id="15" name="Picture 14">
            <a:extLst>
              <a:ext uri="{FF2B5EF4-FFF2-40B4-BE49-F238E27FC236}">
                <a16:creationId xmlns:a16="http://schemas.microsoft.com/office/drawing/2014/main" id="{407FD88F-152B-18C2-0FDF-5CA8789953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9501" y="3066498"/>
            <a:ext cx="869177" cy="533881"/>
          </a:xfrm>
          <a:prstGeom prst="rect">
            <a:avLst/>
          </a:prstGeom>
        </p:spPr>
      </p:pic>
      <p:sp>
        <p:nvSpPr>
          <p:cNvPr id="16" name="Rectangle: Rounded Corners 15">
            <a:extLst>
              <a:ext uri="{FF2B5EF4-FFF2-40B4-BE49-F238E27FC236}">
                <a16:creationId xmlns:a16="http://schemas.microsoft.com/office/drawing/2014/main" id="{0D13DD4C-DF01-559E-CF2D-322BBCF8B891}"/>
              </a:ext>
            </a:extLst>
          </p:cNvPr>
          <p:cNvSpPr/>
          <p:nvPr/>
        </p:nvSpPr>
        <p:spPr>
          <a:xfrm>
            <a:off x="9496719" y="3561375"/>
            <a:ext cx="947234" cy="577503"/>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FORD  e-</a:t>
            </a:r>
            <a:r>
              <a:rPr lang="lv-LV" sz="955" b="1" dirty="0" err="1">
                <a:solidFill>
                  <a:schemeClr val="tx1"/>
                </a:solidFill>
              </a:rPr>
              <a:t>Transit</a:t>
            </a:r>
            <a:endParaRPr lang="lv-LV" sz="955" b="1" dirty="0">
              <a:solidFill>
                <a:schemeClr val="tx1"/>
              </a:solidFill>
            </a:endParaRPr>
          </a:p>
          <a:p>
            <a:pPr algn="ctr"/>
            <a:r>
              <a:rPr lang="lv-LV" sz="955" b="1" dirty="0">
                <a:solidFill>
                  <a:srgbClr val="FF0000"/>
                </a:solidFill>
              </a:rPr>
              <a:t>75 201€</a:t>
            </a:r>
            <a:endParaRPr lang="en-US" sz="955" dirty="0"/>
          </a:p>
        </p:txBody>
      </p:sp>
      <p:sp>
        <p:nvSpPr>
          <p:cNvPr id="17" name="Rectangle: Rounded Corners 16">
            <a:extLst>
              <a:ext uri="{FF2B5EF4-FFF2-40B4-BE49-F238E27FC236}">
                <a16:creationId xmlns:a16="http://schemas.microsoft.com/office/drawing/2014/main" id="{0C40478B-53ED-BE36-6C0C-F6360A6C5D91}"/>
              </a:ext>
            </a:extLst>
          </p:cNvPr>
          <p:cNvSpPr/>
          <p:nvPr/>
        </p:nvSpPr>
        <p:spPr>
          <a:xfrm>
            <a:off x="6766234" y="4020575"/>
            <a:ext cx="822946" cy="577503"/>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VW e-</a:t>
            </a:r>
            <a:r>
              <a:rPr lang="lv-LV" sz="955" b="1" dirty="0" err="1">
                <a:solidFill>
                  <a:schemeClr val="tx1"/>
                </a:solidFill>
              </a:rPr>
              <a:t>Crafter</a:t>
            </a:r>
            <a:r>
              <a:rPr lang="lv-LV" sz="955" b="1" dirty="0">
                <a:solidFill>
                  <a:schemeClr val="tx1"/>
                </a:solidFill>
              </a:rPr>
              <a:t> </a:t>
            </a:r>
          </a:p>
          <a:p>
            <a:pPr algn="ctr"/>
            <a:r>
              <a:rPr lang="lv-LV" sz="955" b="1" dirty="0">
                <a:solidFill>
                  <a:srgbClr val="FF0000"/>
                </a:solidFill>
              </a:rPr>
              <a:t>68 724€</a:t>
            </a:r>
            <a:endParaRPr lang="en-US" sz="955" dirty="0"/>
          </a:p>
        </p:txBody>
      </p:sp>
      <p:pic>
        <p:nvPicPr>
          <p:cNvPr id="18" name="Picture 17">
            <a:extLst>
              <a:ext uri="{FF2B5EF4-FFF2-40B4-BE49-F238E27FC236}">
                <a16:creationId xmlns:a16="http://schemas.microsoft.com/office/drawing/2014/main" id="{82BD16E5-DBB4-81A0-5939-776A7166C6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0544" y="3537742"/>
            <a:ext cx="962327" cy="596468"/>
          </a:xfrm>
          <a:prstGeom prst="rect">
            <a:avLst/>
          </a:prstGeom>
        </p:spPr>
      </p:pic>
      <p:pic>
        <p:nvPicPr>
          <p:cNvPr id="19" name="Picture 18">
            <a:extLst>
              <a:ext uri="{FF2B5EF4-FFF2-40B4-BE49-F238E27FC236}">
                <a16:creationId xmlns:a16="http://schemas.microsoft.com/office/drawing/2014/main" id="{15326B5C-0F33-2D97-B56C-C9EAAF4785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5260" y="4161269"/>
            <a:ext cx="789776" cy="529324"/>
          </a:xfrm>
          <a:prstGeom prst="rect">
            <a:avLst/>
          </a:prstGeom>
        </p:spPr>
      </p:pic>
      <p:sp>
        <p:nvSpPr>
          <p:cNvPr id="30" name="Rectangle: Rounded Corners 29">
            <a:extLst>
              <a:ext uri="{FF2B5EF4-FFF2-40B4-BE49-F238E27FC236}">
                <a16:creationId xmlns:a16="http://schemas.microsoft.com/office/drawing/2014/main" id="{D51534D9-726B-81A5-378B-5BBC391FF60A}"/>
              </a:ext>
            </a:extLst>
          </p:cNvPr>
          <p:cNvSpPr/>
          <p:nvPr/>
        </p:nvSpPr>
        <p:spPr>
          <a:xfrm>
            <a:off x="4386756" y="4541779"/>
            <a:ext cx="764739" cy="886917"/>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CITROEN E-</a:t>
            </a:r>
            <a:r>
              <a:rPr lang="lv-LV" sz="955" b="1" dirty="0" err="1">
                <a:solidFill>
                  <a:schemeClr val="tx1"/>
                </a:solidFill>
              </a:rPr>
              <a:t>Spacetourer</a:t>
            </a:r>
            <a:r>
              <a:rPr lang="lv-LV" sz="955" b="1" dirty="0">
                <a:solidFill>
                  <a:schemeClr val="tx1"/>
                </a:solidFill>
              </a:rPr>
              <a:t> </a:t>
            </a:r>
          </a:p>
          <a:p>
            <a:pPr algn="ctr"/>
            <a:r>
              <a:rPr lang="lv-LV" sz="955" b="1" dirty="0">
                <a:solidFill>
                  <a:srgbClr val="FF0000"/>
                </a:solidFill>
              </a:rPr>
              <a:t>63 990€</a:t>
            </a:r>
            <a:endParaRPr lang="en-US" sz="955" dirty="0"/>
          </a:p>
        </p:txBody>
      </p:sp>
      <p:pic>
        <p:nvPicPr>
          <p:cNvPr id="31" name="Picture 30">
            <a:extLst>
              <a:ext uri="{FF2B5EF4-FFF2-40B4-BE49-F238E27FC236}">
                <a16:creationId xmlns:a16="http://schemas.microsoft.com/office/drawing/2014/main" id="{8FF05DD8-5E7B-9420-9361-3F83CCE24D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5817" y="3515058"/>
            <a:ext cx="918330" cy="463686"/>
          </a:xfrm>
          <a:prstGeom prst="rect">
            <a:avLst/>
          </a:prstGeom>
        </p:spPr>
      </p:pic>
      <p:sp>
        <p:nvSpPr>
          <p:cNvPr id="32" name="Rectangle: Rounded Corners 31">
            <a:extLst>
              <a:ext uri="{FF2B5EF4-FFF2-40B4-BE49-F238E27FC236}">
                <a16:creationId xmlns:a16="http://schemas.microsoft.com/office/drawing/2014/main" id="{CAEB205A-84B0-F513-6E49-AB9841D2AD0B}"/>
              </a:ext>
            </a:extLst>
          </p:cNvPr>
          <p:cNvSpPr/>
          <p:nvPr/>
        </p:nvSpPr>
        <p:spPr>
          <a:xfrm>
            <a:off x="7609487" y="3887688"/>
            <a:ext cx="871173" cy="577503"/>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FIAT  e-</a:t>
            </a:r>
            <a:r>
              <a:rPr lang="lv-LV" sz="955" b="1" dirty="0" err="1">
                <a:solidFill>
                  <a:schemeClr val="tx1"/>
                </a:solidFill>
              </a:rPr>
              <a:t>Ducato</a:t>
            </a:r>
            <a:endParaRPr lang="lv-LV" sz="955" b="1" dirty="0">
              <a:solidFill>
                <a:schemeClr val="tx1"/>
              </a:solidFill>
            </a:endParaRPr>
          </a:p>
          <a:p>
            <a:pPr algn="ctr"/>
            <a:r>
              <a:rPr lang="lv-LV" sz="955" b="1" dirty="0">
                <a:solidFill>
                  <a:srgbClr val="FF0000"/>
                </a:solidFill>
              </a:rPr>
              <a:t>72 990€</a:t>
            </a:r>
            <a:endParaRPr lang="en-US" sz="955" dirty="0"/>
          </a:p>
        </p:txBody>
      </p:sp>
      <p:sp>
        <p:nvSpPr>
          <p:cNvPr id="33" name="Rectangle: Rounded Corners 32">
            <a:extLst>
              <a:ext uri="{FF2B5EF4-FFF2-40B4-BE49-F238E27FC236}">
                <a16:creationId xmlns:a16="http://schemas.microsoft.com/office/drawing/2014/main" id="{C7B801D9-733E-2171-A3EA-88B79C029D59}"/>
              </a:ext>
            </a:extLst>
          </p:cNvPr>
          <p:cNvSpPr/>
          <p:nvPr/>
        </p:nvSpPr>
        <p:spPr>
          <a:xfrm>
            <a:off x="5282898" y="4431925"/>
            <a:ext cx="731837" cy="577503"/>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VW </a:t>
            </a:r>
            <a:r>
              <a:rPr lang="lv-LV" sz="955" b="1" dirty="0" err="1">
                <a:solidFill>
                  <a:schemeClr val="tx1"/>
                </a:solidFill>
              </a:rPr>
              <a:t>ID.Buzz</a:t>
            </a:r>
            <a:r>
              <a:rPr lang="lv-LV" sz="955" b="1" dirty="0">
                <a:solidFill>
                  <a:schemeClr val="tx1"/>
                </a:solidFill>
              </a:rPr>
              <a:t> </a:t>
            </a:r>
          </a:p>
          <a:p>
            <a:pPr algn="ctr"/>
            <a:r>
              <a:rPr lang="lv-LV" sz="955" b="1" dirty="0">
                <a:solidFill>
                  <a:srgbClr val="FF0000"/>
                </a:solidFill>
              </a:rPr>
              <a:t>64 289€</a:t>
            </a:r>
            <a:endParaRPr lang="en-US" sz="955" dirty="0"/>
          </a:p>
        </p:txBody>
      </p:sp>
      <p:sp>
        <p:nvSpPr>
          <p:cNvPr id="42" name="Rectangle: Rounded Corners 41">
            <a:extLst>
              <a:ext uri="{FF2B5EF4-FFF2-40B4-BE49-F238E27FC236}">
                <a16:creationId xmlns:a16="http://schemas.microsoft.com/office/drawing/2014/main" id="{0C0B66EF-199B-F86F-1883-B21131F14083}"/>
              </a:ext>
            </a:extLst>
          </p:cNvPr>
          <p:cNvSpPr/>
          <p:nvPr/>
        </p:nvSpPr>
        <p:spPr>
          <a:xfrm>
            <a:off x="8494329" y="3781971"/>
            <a:ext cx="1115230" cy="577503"/>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MB V-</a:t>
            </a:r>
            <a:r>
              <a:rPr lang="lv-LV" sz="955" b="1" dirty="0" err="1">
                <a:solidFill>
                  <a:schemeClr val="tx1"/>
                </a:solidFill>
              </a:rPr>
              <a:t>Class</a:t>
            </a:r>
            <a:r>
              <a:rPr lang="lv-LV" sz="955" b="1" dirty="0">
                <a:solidFill>
                  <a:schemeClr val="tx1"/>
                </a:solidFill>
              </a:rPr>
              <a:t> </a:t>
            </a:r>
            <a:r>
              <a:rPr lang="lv-LV" sz="955" b="1" dirty="0" err="1">
                <a:solidFill>
                  <a:schemeClr val="tx1"/>
                </a:solidFill>
              </a:rPr>
              <a:t>Diesel</a:t>
            </a:r>
            <a:endParaRPr lang="lv-LV" sz="955" b="1" dirty="0">
              <a:solidFill>
                <a:schemeClr val="tx1"/>
              </a:solidFill>
            </a:endParaRPr>
          </a:p>
          <a:p>
            <a:pPr algn="ctr"/>
            <a:r>
              <a:rPr lang="lv-LV" sz="955" b="1" dirty="0">
                <a:solidFill>
                  <a:srgbClr val="FF0000"/>
                </a:solidFill>
              </a:rPr>
              <a:t>75 180€</a:t>
            </a:r>
            <a:endParaRPr lang="en-US" sz="955" dirty="0"/>
          </a:p>
        </p:txBody>
      </p:sp>
      <p:pic>
        <p:nvPicPr>
          <p:cNvPr id="43" name="Picture 42">
            <a:extLst>
              <a:ext uri="{FF2B5EF4-FFF2-40B4-BE49-F238E27FC236}">
                <a16:creationId xmlns:a16="http://schemas.microsoft.com/office/drawing/2014/main" id="{6CE0B3B5-00E6-5D0B-B9CB-074FF895FE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4702" y="3424340"/>
            <a:ext cx="814040" cy="536755"/>
          </a:xfrm>
          <a:prstGeom prst="rect">
            <a:avLst/>
          </a:prstGeom>
        </p:spPr>
      </p:pic>
      <p:sp>
        <p:nvSpPr>
          <p:cNvPr id="44" name="Rectangle: Rounded Corners 43">
            <a:extLst>
              <a:ext uri="{FF2B5EF4-FFF2-40B4-BE49-F238E27FC236}">
                <a16:creationId xmlns:a16="http://schemas.microsoft.com/office/drawing/2014/main" id="{AFCCFAC1-0A95-7004-7FDB-9014295E5F02}"/>
              </a:ext>
            </a:extLst>
          </p:cNvPr>
          <p:cNvSpPr/>
          <p:nvPr/>
        </p:nvSpPr>
        <p:spPr>
          <a:xfrm>
            <a:off x="1090756" y="3911638"/>
            <a:ext cx="961041" cy="536641"/>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875" b="1" dirty="0" err="1">
                <a:solidFill>
                  <a:schemeClr val="tx1"/>
                </a:solidFill>
              </a:rPr>
              <a:t>Hyundai</a:t>
            </a:r>
            <a:r>
              <a:rPr lang="lv-LV" sz="875" b="1" dirty="0">
                <a:solidFill>
                  <a:schemeClr val="tx1"/>
                </a:solidFill>
              </a:rPr>
              <a:t> </a:t>
            </a:r>
            <a:r>
              <a:rPr lang="lv-LV" sz="875" b="1" dirty="0" err="1">
                <a:solidFill>
                  <a:schemeClr val="tx1"/>
                </a:solidFill>
              </a:rPr>
              <a:t>SantaFe</a:t>
            </a:r>
            <a:r>
              <a:rPr lang="lv-LV" sz="875" b="1" dirty="0">
                <a:solidFill>
                  <a:schemeClr val="tx1"/>
                </a:solidFill>
              </a:rPr>
              <a:t> PHEV</a:t>
            </a:r>
          </a:p>
          <a:p>
            <a:pPr algn="ctr"/>
            <a:r>
              <a:rPr lang="lv-LV" sz="875" b="1" dirty="0">
                <a:solidFill>
                  <a:srgbClr val="FF0000"/>
                </a:solidFill>
              </a:rPr>
              <a:t>60 990€</a:t>
            </a:r>
            <a:endParaRPr lang="en-US" sz="875" dirty="0"/>
          </a:p>
        </p:txBody>
      </p:sp>
      <p:pic>
        <p:nvPicPr>
          <p:cNvPr id="45" name="Picture 44">
            <a:extLst>
              <a:ext uri="{FF2B5EF4-FFF2-40B4-BE49-F238E27FC236}">
                <a16:creationId xmlns:a16="http://schemas.microsoft.com/office/drawing/2014/main" id="{B19B2B31-A65B-8023-ECFC-B5B54B12A56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19544" y="2358157"/>
            <a:ext cx="1099532" cy="618376"/>
          </a:xfrm>
          <a:prstGeom prst="rect">
            <a:avLst/>
          </a:prstGeom>
        </p:spPr>
      </p:pic>
      <p:sp>
        <p:nvSpPr>
          <p:cNvPr id="46" name="Rectangle: Rounded Corners 45">
            <a:extLst>
              <a:ext uri="{FF2B5EF4-FFF2-40B4-BE49-F238E27FC236}">
                <a16:creationId xmlns:a16="http://schemas.microsoft.com/office/drawing/2014/main" id="{CFA3371E-CC97-ACFD-2CBB-170FBB284250}"/>
              </a:ext>
            </a:extLst>
          </p:cNvPr>
          <p:cNvSpPr/>
          <p:nvPr/>
        </p:nvSpPr>
        <p:spPr>
          <a:xfrm>
            <a:off x="2029591" y="2861722"/>
            <a:ext cx="1162806" cy="536641"/>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875" b="1" dirty="0">
                <a:solidFill>
                  <a:schemeClr val="tx1"/>
                </a:solidFill>
              </a:rPr>
              <a:t>HYUNDAI IONIQ5 BEV</a:t>
            </a:r>
          </a:p>
          <a:p>
            <a:pPr algn="ctr"/>
            <a:r>
              <a:rPr lang="lv-LV" sz="875" b="1" dirty="0">
                <a:solidFill>
                  <a:srgbClr val="FF0000"/>
                </a:solidFill>
              </a:rPr>
              <a:t>61 990€</a:t>
            </a:r>
            <a:endParaRPr lang="en-US" sz="875" dirty="0"/>
          </a:p>
        </p:txBody>
      </p:sp>
      <p:pic>
        <p:nvPicPr>
          <p:cNvPr id="47" name="Picture 46">
            <a:extLst>
              <a:ext uri="{FF2B5EF4-FFF2-40B4-BE49-F238E27FC236}">
                <a16:creationId xmlns:a16="http://schemas.microsoft.com/office/drawing/2014/main" id="{E950EC97-FA36-221D-1576-B7C00F92924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3237" t="20749" r="13113" b="22886"/>
          <a:stretch/>
        </p:blipFill>
        <p:spPr>
          <a:xfrm>
            <a:off x="4793163" y="1965875"/>
            <a:ext cx="944162" cy="406481"/>
          </a:xfrm>
          <a:prstGeom prst="rect">
            <a:avLst/>
          </a:prstGeom>
        </p:spPr>
      </p:pic>
      <p:sp>
        <p:nvSpPr>
          <p:cNvPr id="48" name="Rectangle: Rounded Corners 47">
            <a:extLst>
              <a:ext uri="{FF2B5EF4-FFF2-40B4-BE49-F238E27FC236}">
                <a16:creationId xmlns:a16="http://schemas.microsoft.com/office/drawing/2014/main" id="{59FD7341-74C6-810F-BC18-6C57E296BBEB}"/>
              </a:ext>
            </a:extLst>
          </p:cNvPr>
          <p:cNvSpPr/>
          <p:nvPr/>
        </p:nvSpPr>
        <p:spPr>
          <a:xfrm>
            <a:off x="4750152" y="2311422"/>
            <a:ext cx="1115230" cy="536641"/>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875" b="1" dirty="0" err="1">
                <a:solidFill>
                  <a:schemeClr val="tx1"/>
                </a:solidFill>
              </a:rPr>
              <a:t>Hyundai</a:t>
            </a:r>
            <a:r>
              <a:rPr lang="lv-LV" sz="875" b="1" dirty="0">
                <a:solidFill>
                  <a:schemeClr val="tx1"/>
                </a:solidFill>
              </a:rPr>
              <a:t> IONIQ6 BEV</a:t>
            </a:r>
          </a:p>
          <a:p>
            <a:pPr algn="ctr"/>
            <a:r>
              <a:rPr lang="lv-LV" sz="875" b="1" dirty="0">
                <a:solidFill>
                  <a:srgbClr val="FF0000"/>
                </a:solidFill>
              </a:rPr>
              <a:t>64 390€</a:t>
            </a:r>
            <a:endParaRPr lang="en-US" sz="875" dirty="0"/>
          </a:p>
        </p:txBody>
      </p:sp>
      <p:sp>
        <p:nvSpPr>
          <p:cNvPr id="49" name="Rectangle: Rounded Corners 48">
            <a:extLst>
              <a:ext uri="{FF2B5EF4-FFF2-40B4-BE49-F238E27FC236}">
                <a16:creationId xmlns:a16="http://schemas.microsoft.com/office/drawing/2014/main" id="{0650FD6B-E620-35A2-92D7-CDA1B3F3F369}"/>
              </a:ext>
            </a:extLst>
          </p:cNvPr>
          <p:cNvSpPr/>
          <p:nvPr/>
        </p:nvSpPr>
        <p:spPr>
          <a:xfrm>
            <a:off x="8387366" y="2637426"/>
            <a:ext cx="1062407" cy="536641"/>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875" b="1" dirty="0" err="1">
                <a:solidFill>
                  <a:schemeClr val="tx1"/>
                </a:solidFill>
              </a:rPr>
              <a:t>Hyundai</a:t>
            </a:r>
            <a:r>
              <a:rPr lang="lv-LV" sz="875" b="1" dirty="0">
                <a:solidFill>
                  <a:schemeClr val="tx1"/>
                </a:solidFill>
              </a:rPr>
              <a:t> NEXO BEV</a:t>
            </a:r>
          </a:p>
          <a:p>
            <a:pPr algn="ctr"/>
            <a:r>
              <a:rPr lang="lv-LV" sz="875" b="1" dirty="0">
                <a:solidFill>
                  <a:srgbClr val="FF0000"/>
                </a:solidFill>
              </a:rPr>
              <a:t>74 990€</a:t>
            </a:r>
            <a:endParaRPr lang="en-US" sz="875" dirty="0"/>
          </a:p>
        </p:txBody>
      </p:sp>
      <p:pic>
        <p:nvPicPr>
          <p:cNvPr id="50" name="Picture 49">
            <a:extLst>
              <a:ext uri="{FF2B5EF4-FFF2-40B4-BE49-F238E27FC236}">
                <a16:creationId xmlns:a16="http://schemas.microsoft.com/office/drawing/2014/main" id="{987F6463-D5C0-F311-0C69-E486FC47495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57465" y="2769508"/>
            <a:ext cx="946387" cy="554635"/>
          </a:xfrm>
          <a:prstGeom prst="rect">
            <a:avLst/>
          </a:prstGeom>
        </p:spPr>
      </p:pic>
      <p:sp>
        <p:nvSpPr>
          <p:cNvPr id="51" name="Rectangle: Rounded Corners 50">
            <a:extLst>
              <a:ext uri="{FF2B5EF4-FFF2-40B4-BE49-F238E27FC236}">
                <a16:creationId xmlns:a16="http://schemas.microsoft.com/office/drawing/2014/main" id="{4991C794-1AED-7575-5110-CA9726652474}"/>
              </a:ext>
            </a:extLst>
          </p:cNvPr>
          <p:cNvSpPr/>
          <p:nvPr/>
        </p:nvSpPr>
        <p:spPr>
          <a:xfrm>
            <a:off x="5849496" y="3209107"/>
            <a:ext cx="962327" cy="536641"/>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875" b="1" dirty="0">
                <a:solidFill>
                  <a:schemeClr val="tx1"/>
                </a:solidFill>
              </a:rPr>
              <a:t>NISSAN </a:t>
            </a:r>
            <a:r>
              <a:rPr lang="lv-LV" sz="875" b="1" dirty="0" err="1">
                <a:solidFill>
                  <a:schemeClr val="tx1"/>
                </a:solidFill>
              </a:rPr>
              <a:t>Ariya</a:t>
            </a:r>
            <a:r>
              <a:rPr lang="lv-LV" sz="875" b="1" dirty="0">
                <a:solidFill>
                  <a:schemeClr val="tx1"/>
                </a:solidFill>
              </a:rPr>
              <a:t> BEV</a:t>
            </a:r>
          </a:p>
          <a:p>
            <a:pPr algn="ctr"/>
            <a:r>
              <a:rPr lang="lv-LV" sz="875" b="1" dirty="0">
                <a:solidFill>
                  <a:srgbClr val="FF0000"/>
                </a:solidFill>
              </a:rPr>
              <a:t>65 100€</a:t>
            </a:r>
            <a:endParaRPr lang="en-US" sz="875" dirty="0"/>
          </a:p>
        </p:txBody>
      </p:sp>
      <p:pic>
        <p:nvPicPr>
          <p:cNvPr id="52" name="Picture 12" descr="The Kia EV6 | Inspiring every journey | Kia Global">
            <a:extLst>
              <a:ext uri="{FF2B5EF4-FFF2-40B4-BE49-F238E27FC236}">
                <a16:creationId xmlns:a16="http://schemas.microsoft.com/office/drawing/2014/main" id="{77B38F9A-C7FB-730B-163A-833780019E6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85679" y="3388149"/>
            <a:ext cx="1330352" cy="606973"/>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Rounded Corners 52">
            <a:extLst>
              <a:ext uri="{FF2B5EF4-FFF2-40B4-BE49-F238E27FC236}">
                <a16:creationId xmlns:a16="http://schemas.microsoft.com/office/drawing/2014/main" id="{CBD8219F-0C58-CDEB-976B-3985B5DC8371}"/>
              </a:ext>
            </a:extLst>
          </p:cNvPr>
          <p:cNvSpPr/>
          <p:nvPr/>
        </p:nvSpPr>
        <p:spPr>
          <a:xfrm>
            <a:off x="2452993" y="3899362"/>
            <a:ext cx="723036" cy="536641"/>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875" b="1" dirty="0">
                <a:solidFill>
                  <a:schemeClr val="tx1"/>
                </a:solidFill>
              </a:rPr>
              <a:t>KIA EV6 BEV</a:t>
            </a:r>
          </a:p>
          <a:p>
            <a:pPr algn="ctr"/>
            <a:r>
              <a:rPr lang="lv-LV" sz="875" b="1" dirty="0">
                <a:solidFill>
                  <a:srgbClr val="FF0000"/>
                </a:solidFill>
              </a:rPr>
              <a:t>61 490€</a:t>
            </a:r>
            <a:endParaRPr lang="en-US" sz="875" dirty="0"/>
          </a:p>
        </p:txBody>
      </p:sp>
      <p:pic>
        <p:nvPicPr>
          <p:cNvPr id="54" name="Picture 14" descr="Discover the new Kia Sorento Plug-in Hybrid | Kia Europe">
            <a:extLst>
              <a:ext uri="{FF2B5EF4-FFF2-40B4-BE49-F238E27FC236}">
                <a16:creationId xmlns:a16="http://schemas.microsoft.com/office/drawing/2014/main" id="{8F1BC3A5-B23F-9061-9404-C2CA6BFF3D8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01078" y="3050390"/>
            <a:ext cx="1004226" cy="502113"/>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Rounded Corners 54">
            <a:extLst>
              <a:ext uri="{FF2B5EF4-FFF2-40B4-BE49-F238E27FC236}">
                <a16:creationId xmlns:a16="http://schemas.microsoft.com/office/drawing/2014/main" id="{6E8DF2BE-9B4E-876D-A9C7-199F4F766B88}"/>
              </a:ext>
            </a:extLst>
          </p:cNvPr>
          <p:cNvSpPr/>
          <p:nvPr/>
        </p:nvSpPr>
        <p:spPr>
          <a:xfrm>
            <a:off x="3533779" y="3465990"/>
            <a:ext cx="971525" cy="536641"/>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875" b="1" dirty="0">
                <a:solidFill>
                  <a:schemeClr val="tx1"/>
                </a:solidFill>
              </a:rPr>
              <a:t>KIA </a:t>
            </a:r>
            <a:r>
              <a:rPr lang="lv-LV" sz="875" b="1" dirty="0" err="1">
                <a:solidFill>
                  <a:schemeClr val="tx1"/>
                </a:solidFill>
              </a:rPr>
              <a:t>Sorento</a:t>
            </a:r>
            <a:r>
              <a:rPr lang="lv-LV" sz="875" b="1" dirty="0">
                <a:solidFill>
                  <a:schemeClr val="tx1"/>
                </a:solidFill>
              </a:rPr>
              <a:t> PHEV</a:t>
            </a:r>
          </a:p>
          <a:p>
            <a:pPr algn="ctr"/>
            <a:r>
              <a:rPr lang="lv-LV" sz="875" b="1" dirty="0">
                <a:solidFill>
                  <a:srgbClr val="FF0000"/>
                </a:solidFill>
              </a:rPr>
              <a:t>63 990€</a:t>
            </a:r>
            <a:endParaRPr lang="en-US" sz="875" dirty="0"/>
          </a:p>
        </p:txBody>
      </p:sp>
      <p:pic>
        <p:nvPicPr>
          <p:cNvPr id="4" name="Picture 8" descr="Private lease - Volkswagen Id5 GTX - Elektrisk, firehjulstrekk | LeasePlan">
            <a:extLst>
              <a:ext uri="{FF2B5EF4-FFF2-40B4-BE49-F238E27FC236}">
                <a16:creationId xmlns:a16="http://schemas.microsoft.com/office/drawing/2014/main" id="{3A6CE830-62D6-52B2-5DEF-B818C4C3EADE}"/>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7609" t="29981" r="16164" b="18982"/>
          <a:stretch/>
        </p:blipFill>
        <p:spPr bwMode="auto">
          <a:xfrm>
            <a:off x="7419270" y="2516392"/>
            <a:ext cx="878143" cy="42295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3474C975-5CA1-65F3-9DFC-959DF93F63FC}"/>
              </a:ext>
            </a:extLst>
          </p:cNvPr>
          <p:cNvSpPr/>
          <p:nvPr/>
        </p:nvSpPr>
        <p:spPr>
          <a:xfrm>
            <a:off x="7471561" y="2877304"/>
            <a:ext cx="731232" cy="577503"/>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VW ID5 BEV</a:t>
            </a:r>
          </a:p>
          <a:p>
            <a:pPr algn="ctr"/>
            <a:r>
              <a:rPr lang="lv-LV" sz="955" b="1" dirty="0">
                <a:solidFill>
                  <a:srgbClr val="FF0000"/>
                </a:solidFill>
              </a:rPr>
              <a:t>72 340€</a:t>
            </a:r>
            <a:endParaRPr lang="en-US" sz="955" dirty="0"/>
          </a:p>
        </p:txBody>
      </p:sp>
      <p:pic>
        <p:nvPicPr>
          <p:cNvPr id="14" name="Picture 6" descr="Volkswagen ID.4 auto līzings">
            <a:extLst>
              <a:ext uri="{FF2B5EF4-FFF2-40B4-BE49-F238E27FC236}">
                <a16:creationId xmlns:a16="http://schemas.microsoft.com/office/drawing/2014/main" id="{10363105-FD64-0694-50C3-6E2BFC5F9D1B}"/>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21629" b="14828"/>
          <a:stretch/>
        </p:blipFill>
        <p:spPr bwMode="auto">
          <a:xfrm>
            <a:off x="6403185" y="1967664"/>
            <a:ext cx="1105621" cy="51227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501D5878-7F4C-059E-0D69-0D84C28E37B3}"/>
              </a:ext>
            </a:extLst>
          </p:cNvPr>
          <p:cNvSpPr/>
          <p:nvPr/>
        </p:nvSpPr>
        <p:spPr>
          <a:xfrm>
            <a:off x="6599870" y="2477421"/>
            <a:ext cx="819401" cy="414906"/>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VW ID4 BEV</a:t>
            </a:r>
          </a:p>
          <a:p>
            <a:pPr algn="ctr"/>
            <a:r>
              <a:rPr lang="lv-LV" sz="955" b="1" dirty="0">
                <a:solidFill>
                  <a:srgbClr val="FF0000"/>
                </a:solidFill>
              </a:rPr>
              <a:t>66 180€</a:t>
            </a:r>
            <a:endParaRPr lang="en-US" sz="955" dirty="0"/>
          </a:p>
        </p:txBody>
      </p:sp>
      <p:pic>
        <p:nvPicPr>
          <p:cNvPr id="21" name="Picture 16" descr="ENYAQ iV / ŠKODA automašīnu modeļi - VERTE AUTO / VERTE AUTO SIA">
            <a:extLst>
              <a:ext uri="{FF2B5EF4-FFF2-40B4-BE49-F238E27FC236}">
                <a16:creationId xmlns:a16="http://schemas.microsoft.com/office/drawing/2014/main" id="{B71299D8-CD34-CD47-D45B-A4245E87AF9C}"/>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6177" t="25797" r="17206" b="18711"/>
          <a:stretch/>
        </p:blipFill>
        <p:spPr bwMode="auto">
          <a:xfrm>
            <a:off x="3465739" y="1978918"/>
            <a:ext cx="962328" cy="45092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0622501F-F314-E93C-94ED-09F5C1EF260D}"/>
              </a:ext>
            </a:extLst>
          </p:cNvPr>
          <p:cNvSpPr/>
          <p:nvPr/>
        </p:nvSpPr>
        <p:spPr>
          <a:xfrm>
            <a:off x="3483833" y="2409579"/>
            <a:ext cx="1049330" cy="577503"/>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SKODA </a:t>
            </a:r>
            <a:r>
              <a:rPr lang="lv-LV" sz="955" b="1" dirty="0" err="1">
                <a:solidFill>
                  <a:schemeClr val="tx1"/>
                </a:solidFill>
              </a:rPr>
              <a:t>Enyaq</a:t>
            </a:r>
            <a:r>
              <a:rPr lang="lv-LV" sz="955" b="1" dirty="0">
                <a:solidFill>
                  <a:schemeClr val="tx1"/>
                </a:solidFill>
              </a:rPr>
              <a:t> BEV</a:t>
            </a:r>
          </a:p>
          <a:p>
            <a:pPr algn="ctr"/>
            <a:r>
              <a:rPr lang="lv-LV" sz="955" b="1" dirty="0">
                <a:solidFill>
                  <a:srgbClr val="FF0000"/>
                </a:solidFill>
              </a:rPr>
              <a:t>64 950€</a:t>
            </a:r>
            <a:endParaRPr lang="en-US" sz="955" dirty="0"/>
          </a:p>
        </p:txBody>
      </p:sp>
      <p:pic>
        <p:nvPicPr>
          <p:cNvPr id="3074" name="Picture 2" descr="Proace Verso">
            <a:extLst>
              <a:ext uri="{FF2B5EF4-FFF2-40B4-BE49-F238E27FC236}">
                <a16:creationId xmlns:a16="http://schemas.microsoft.com/office/drawing/2014/main" id="{CB0940CE-BB07-0370-C5FD-66D8FF8BC877}"/>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55246" y="4120244"/>
            <a:ext cx="800749" cy="60056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D8465813-4633-7105-ADA1-E5968582B1E4}"/>
              </a:ext>
            </a:extLst>
          </p:cNvPr>
          <p:cNvSpPr/>
          <p:nvPr/>
        </p:nvSpPr>
        <p:spPr>
          <a:xfrm>
            <a:off x="6102134" y="4571445"/>
            <a:ext cx="1115230" cy="577503"/>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TOYOTA </a:t>
            </a:r>
            <a:r>
              <a:rPr lang="lv-LV" sz="955" b="1" dirty="0" err="1">
                <a:solidFill>
                  <a:schemeClr val="tx1"/>
                </a:solidFill>
              </a:rPr>
              <a:t>Proace</a:t>
            </a:r>
            <a:r>
              <a:rPr lang="lv-LV" sz="955" b="1" dirty="0">
                <a:solidFill>
                  <a:schemeClr val="tx1"/>
                </a:solidFill>
              </a:rPr>
              <a:t> E</a:t>
            </a:r>
          </a:p>
          <a:p>
            <a:pPr algn="ctr"/>
            <a:r>
              <a:rPr lang="lv-LV" sz="955" b="1" dirty="0">
                <a:solidFill>
                  <a:srgbClr val="FF0000"/>
                </a:solidFill>
              </a:rPr>
              <a:t>65 250€</a:t>
            </a:r>
            <a:endParaRPr lang="en-US" sz="955" dirty="0"/>
          </a:p>
        </p:txBody>
      </p:sp>
      <p:pic>
        <p:nvPicPr>
          <p:cNvPr id="3076" name="Picture 4" descr="2023 Toyota bZ4X | BuyaToyota.com">
            <a:extLst>
              <a:ext uri="{FF2B5EF4-FFF2-40B4-BE49-F238E27FC236}">
                <a16:creationId xmlns:a16="http://schemas.microsoft.com/office/drawing/2014/main" id="{854E6E78-4571-4C67-8631-DF2D1543D59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742082" y="2841793"/>
            <a:ext cx="954368" cy="74614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Rounded Corners 25">
            <a:extLst>
              <a:ext uri="{FF2B5EF4-FFF2-40B4-BE49-F238E27FC236}">
                <a16:creationId xmlns:a16="http://schemas.microsoft.com/office/drawing/2014/main" id="{E5E53E7A-A793-72B1-3226-C9C6E85ABE29}"/>
              </a:ext>
            </a:extLst>
          </p:cNvPr>
          <p:cNvSpPr/>
          <p:nvPr/>
        </p:nvSpPr>
        <p:spPr>
          <a:xfrm>
            <a:off x="4839584" y="3397880"/>
            <a:ext cx="848597" cy="577503"/>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TOYOTA BZ4X</a:t>
            </a:r>
          </a:p>
          <a:p>
            <a:pPr algn="ctr"/>
            <a:r>
              <a:rPr lang="lv-LV" sz="955" b="1" dirty="0">
                <a:solidFill>
                  <a:srgbClr val="FF0000"/>
                </a:solidFill>
              </a:rPr>
              <a:t>64 160€</a:t>
            </a:r>
            <a:endParaRPr lang="en-US" sz="955" dirty="0"/>
          </a:p>
        </p:txBody>
      </p:sp>
      <p:sp>
        <p:nvSpPr>
          <p:cNvPr id="27" name="Rectangle: Rounded Corners 26">
            <a:extLst>
              <a:ext uri="{FF2B5EF4-FFF2-40B4-BE49-F238E27FC236}">
                <a16:creationId xmlns:a16="http://schemas.microsoft.com/office/drawing/2014/main" id="{547E1548-A6F4-AC2F-11C0-39E605AF6622}"/>
              </a:ext>
            </a:extLst>
          </p:cNvPr>
          <p:cNvSpPr/>
          <p:nvPr/>
        </p:nvSpPr>
        <p:spPr>
          <a:xfrm>
            <a:off x="2859078" y="5778812"/>
            <a:ext cx="1007375" cy="414906"/>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NISSAN </a:t>
            </a:r>
            <a:r>
              <a:rPr lang="lv-LV" sz="955" b="1" dirty="0" err="1">
                <a:solidFill>
                  <a:schemeClr val="tx1"/>
                </a:solidFill>
              </a:rPr>
              <a:t>Leaf</a:t>
            </a:r>
            <a:endParaRPr lang="lv-LV" sz="955" b="1" dirty="0">
              <a:solidFill>
                <a:schemeClr val="tx1"/>
              </a:solidFill>
            </a:endParaRPr>
          </a:p>
          <a:p>
            <a:pPr algn="ctr"/>
            <a:r>
              <a:rPr lang="lv-LV" sz="955" b="1" dirty="0">
                <a:solidFill>
                  <a:srgbClr val="FF0000"/>
                </a:solidFill>
              </a:rPr>
              <a:t>41 300€</a:t>
            </a:r>
            <a:endParaRPr lang="en-US" sz="955" dirty="0"/>
          </a:p>
        </p:txBody>
      </p:sp>
      <p:pic>
        <p:nvPicPr>
          <p:cNvPr id="3078" name="Picture 6" descr="Nissan Leaf Review and Buyers Guide | Electrifying">
            <a:extLst>
              <a:ext uri="{FF2B5EF4-FFF2-40B4-BE49-F238E27FC236}">
                <a16:creationId xmlns:a16="http://schemas.microsoft.com/office/drawing/2014/main" id="{DDB0044C-DF67-A983-6856-C4D05B0646D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711890" y="5235958"/>
            <a:ext cx="1277588" cy="64376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27">
            <a:extLst>
              <a:ext uri="{FF2B5EF4-FFF2-40B4-BE49-F238E27FC236}">
                <a16:creationId xmlns:a16="http://schemas.microsoft.com/office/drawing/2014/main" id="{5D52DB0E-18D3-D495-4732-0D0ACB9E7891}"/>
              </a:ext>
            </a:extLst>
          </p:cNvPr>
          <p:cNvSpPr/>
          <p:nvPr/>
        </p:nvSpPr>
        <p:spPr>
          <a:xfrm>
            <a:off x="6460957" y="5667575"/>
            <a:ext cx="1007375" cy="414906"/>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CUPRA Born</a:t>
            </a:r>
          </a:p>
          <a:p>
            <a:pPr algn="ctr"/>
            <a:r>
              <a:rPr lang="lv-LV" sz="955" b="1" dirty="0">
                <a:solidFill>
                  <a:srgbClr val="FF0000"/>
                </a:solidFill>
              </a:rPr>
              <a:t>47 500€</a:t>
            </a:r>
            <a:endParaRPr lang="en-US" sz="955" dirty="0"/>
          </a:p>
        </p:txBody>
      </p:sp>
      <p:pic>
        <p:nvPicPr>
          <p:cNvPr id="3080" name="Picture 8" descr="Green NCAP assessment of the Cupra Born 170 kW e-Boost electric RWD  automatic, 2022">
            <a:extLst>
              <a:ext uri="{FF2B5EF4-FFF2-40B4-BE49-F238E27FC236}">
                <a16:creationId xmlns:a16="http://schemas.microsoft.com/office/drawing/2014/main" id="{FC61949A-CBE3-65D1-4866-B4B98EFD5924}"/>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484592" y="5069495"/>
            <a:ext cx="924865" cy="61874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Volkswagen ID.3 auto līzings">
            <a:extLst>
              <a:ext uri="{FF2B5EF4-FFF2-40B4-BE49-F238E27FC236}">
                <a16:creationId xmlns:a16="http://schemas.microsoft.com/office/drawing/2014/main" id="{EA14061A-0E62-D18C-84BB-B73B724B517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927144" y="5175617"/>
            <a:ext cx="984897" cy="57739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75936221-C4EC-026C-4344-B4BC5B6019F0}"/>
              </a:ext>
            </a:extLst>
          </p:cNvPr>
          <p:cNvSpPr/>
          <p:nvPr/>
        </p:nvSpPr>
        <p:spPr>
          <a:xfrm>
            <a:off x="3984815" y="5769755"/>
            <a:ext cx="1007375" cy="414906"/>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VW ID3</a:t>
            </a:r>
          </a:p>
          <a:p>
            <a:pPr algn="ctr"/>
            <a:r>
              <a:rPr lang="lv-LV" sz="955" b="1" dirty="0">
                <a:solidFill>
                  <a:srgbClr val="FF0000"/>
                </a:solidFill>
              </a:rPr>
              <a:t>45 600€</a:t>
            </a:r>
            <a:endParaRPr lang="en-US" sz="955" dirty="0"/>
          </a:p>
        </p:txBody>
      </p:sp>
      <p:sp>
        <p:nvSpPr>
          <p:cNvPr id="36" name="Rectangle: Rounded Corners 35">
            <a:extLst>
              <a:ext uri="{FF2B5EF4-FFF2-40B4-BE49-F238E27FC236}">
                <a16:creationId xmlns:a16="http://schemas.microsoft.com/office/drawing/2014/main" id="{E4A1DBE7-1823-1523-A166-9FD61A523F0F}"/>
              </a:ext>
            </a:extLst>
          </p:cNvPr>
          <p:cNvSpPr/>
          <p:nvPr/>
        </p:nvSpPr>
        <p:spPr>
          <a:xfrm>
            <a:off x="7621309" y="5507582"/>
            <a:ext cx="1115230" cy="387664"/>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875" b="1" dirty="0">
                <a:solidFill>
                  <a:schemeClr val="tx1"/>
                </a:solidFill>
              </a:rPr>
              <a:t>HYUNDAI Kona</a:t>
            </a:r>
          </a:p>
          <a:p>
            <a:pPr algn="ctr"/>
            <a:r>
              <a:rPr lang="lv-LV" sz="875" b="1" dirty="0">
                <a:solidFill>
                  <a:srgbClr val="FF0000"/>
                </a:solidFill>
              </a:rPr>
              <a:t>47 990€</a:t>
            </a:r>
            <a:endParaRPr lang="en-US" sz="875" dirty="0"/>
          </a:p>
        </p:txBody>
      </p:sp>
      <p:pic>
        <p:nvPicPr>
          <p:cNvPr id="3084" name="Picture 12" descr="2021 Hyundai Kona Price, Reviews, Pictures &amp; More | Kelley Blue Book">
            <a:extLst>
              <a:ext uri="{FF2B5EF4-FFF2-40B4-BE49-F238E27FC236}">
                <a16:creationId xmlns:a16="http://schemas.microsoft.com/office/drawing/2014/main" id="{B0E9CE09-6AC2-AD93-987D-F06E7F30CE4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586263" y="4793307"/>
            <a:ext cx="1189807" cy="892402"/>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Rounded Corners 36">
            <a:extLst>
              <a:ext uri="{FF2B5EF4-FFF2-40B4-BE49-F238E27FC236}">
                <a16:creationId xmlns:a16="http://schemas.microsoft.com/office/drawing/2014/main" id="{5BADB9CE-9A8E-F9DF-280F-E107FB7AD899}"/>
              </a:ext>
            </a:extLst>
          </p:cNvPr>
          <p:cNvSpPr/>
          <p:nvPr/>
        </p:nvSpPr>
        <p:spPr>
          <a:xfrm>
            <a:off x="429446" y="5992833"/>
            <a:ext cx="1007375" cy="414906"/>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DACIA </a:t>
            </a:r>
            <a:r>
              <a:rPr lang="lv-LV" sz="955" b="1" dirty="0" err="1">
                <a:solidFill>
                  <a:schemeClr val="tx1"/>
                </a:solidFill>
              </a:rPr>
              <a:t>Spring</a:t>
            </a:r>
            <a:endParaRPr lang="lv-LV" sz="955" b="1" dirty="0">
              <a:solidFill>
                <a:schemeClr val="tx1"/>
              </a:solidFill>
            </a:endParaRPr>
          </a:p>
          <a:p>
            <a:pPr algn="ctr"/>
            <a:r>
              <a:rPr lang="lv-LV" sz="955" b="1" dirty="0">
                <a:solidFill>
                  <a:srgbClr val="FF0000"/>
                </a:solidFill>
              </a:rPr>
              <a:t>24 390€</a:t>
            </a:r>
            <a:endParaRPr lang="en-US" sz="955" dirty="0"/>
          </a:p>
        </p:txBody>
      </p:sp>
      <p:pic>
        <p:nvPicPr>
          <p:cNvPr id="3086" name="Picture 14" descr="Dacia Spring Electric | EV Charge +">
            <a:extLst>
              <a:ext uri="{FF2B5EF4-FFF2-40B4-BE49-F238E27FC236}">
                <a16:creationId xmlns:a16="http://schemas.microsoft.com/office/drawing/2014/main" id="{6E8A6990-8971-AC2C-B1B4-EC9A111E9702}"/>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91277" y="5250209"/>
            <a:ext cx="1469224" cy="8272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EB8A184-1535-EAEC-AFE6-4318930A9480}"/>
              </a:ext>
            </a:extLst>
          </p:cNvPr>
          <p:cNvSpPr/>
          <p:nvPr/>
        </p:nvSpPr>
        <p:spPr>
          <a:xfrm>
            <a:off x="9701987" y="2069565"/>
            <a:ext cx="947234" cy="306437"/>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1273" b="1" dirty="0">
                <a:solidFill>
                  <a:srgbClr val="FF0000"/>
                </a:solidFill>
              </a:rPr>
              <a:t>90 000€</a:t>
            </a:r>
            <a:endParaRPr lang="en-US" sz="1273" dirty="0"/>
          </a:p>
        </p:txBody>
      </p:sp>
      <p:pic>
        <p:nvPicPr>
          <p:cNvPr id="3088" name="Picture 16" descr="New 2021 Kia Niro EX Premium 4D Sport Utility in Cumming #M5463002 | Lou  Sobh Kia">
            <a:extLst>
              <a:ext uri="{FF2B5EF4-FFF2-40B4-BE49-F238E27FC236}">
                <a16:creationId xmlns:a16="http://schemas.microsoft.com/office/drawing/2014/main" id="{8C1DC6BD-1973-4867-68CB-97B82951DF9D}"/>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179133" y="5147735"/>
            <a:ext cx="942219" cy="706664"/>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Rounded Corners 37">
            <a:extLst>
              <a:ext uri="{FF2B5EF4-FFF2-40B4-BE49-F238E27FC236}">
                <a16:creationId xmlns:a16="http://schemas.microsoft.com/office/drawing/2014/main" id="{F43A5076-B505-169C-1828-CA38B43930B1}"/>
              </a:ext>
            </a:extLst>
          </p:cNvPr>
          <p:cNvSpPr/>
          <p:nvPr/>
        </p:nvSpPr>
        <p:spPr>
          <a:xfrm>
            <a:off x="5159854" y="5738511"/>
            <a:ext cx="1115230" cy="387664"/>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875" b="1" dirty="0">
                <a:solidFill>
                  <a:schemeClr val="tx1"/>
                </a:solidFill>
              </a:rPr>
              <a:t>KIA Niro</a:t>
            </a:r>
          </a:p>
          <a:p>
            <a:pPr algn="ctr"/>
            <a:r>
              <a:rPr lang="lv-LV" sz="875" b="1" dirty="0">
                <a:solidFill>
                  <a:srgbClr val="FF0000"/>
                </a:solidFill>
              </a:rPr>
              <a:t>46 720€</a:t>
            </a:r>
            <a:endParaRPr lang="en-US" sz="875" dirty="0"/>
          </a:p>
        </p:txBody>
      </p:sp>
      <p:sp>
        <p:nvSpPr>
          <p:cNvPr id="39" name="Rectangle: Rounded Corners 38">
            <a:extLst>
              <a:ext uri="{FF2B5EF4-FFF2-40B4-BE49-F238E27FC236}">
                <a16:creationId xmlns:a16="http://schemas.microsoft.com/office/drawing/2014/main" id="{786EC3CB-0E27-24C3-4022-B347C68C0485}"/>
              </a:ext>
            </a:extLst>
          </p:cNvPr>
          <p:cNvSpPr/>
          <p:nvPr/>
        </p:nvSpPr>
        <p:spPr>
          <a:xfrm>
            <a:off x="1632194" y="5851006"/>
            <a:ext cx="1007375" cy="577503"/>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955" b="1" dirty="0">
                <a:solidFill>
                  <a:schemeClr val="tx1"/>
                </a:solidFill>
              </a:rPr>
              <a:t>MINI </a:t>
            </a:r>
            <a:r>
              <a:rPr lang="lv-LV" sz="955" b="1" dirty="0" err="1">
                <a:solidFill>
                  <a:schemeClr val="tx1"/>
                </a:solidFill>
              </a:rPr>
              <a:t>Hatchback</a:t>
            </a:r>
            <a:endParaRPr lang="lv-LV" sz="955" b="1" dirty="0">
              <a:solidFill>
                <a:schemeClr val="tx1"/>
              </a:solidFill>
            </a:endParaRPr>
          </a:p>
          <a:p>
            <a:pPr algn="ctr"/>
            <a:r>
              <a:rPr lang="lv-LV" sz="955" b="1" dirty="0">
                <a:solidFill>
                  <a:srgbClr val="FF0000"/>
                </a:solidFill>
              </a:rPr>
              <a:t>40 150€</a:t>
            </a:r>
            <a:endParaRPr lang="en-US" sz="955" dirty="0"/>
          </a:p>
        </p:txBody>
      </p:sp>
      <p:sp>
        <p:nvSpPr>
          <p:cNvPr id="6" name="Rectangle: Rounded Corners 5">
            <a:extLst>
              <a:ext uri="{FF2B5EF4-FFF2-40B4-BE49-F238E27FC236}">
                <a16:creationId xmlns:a16="http://schemas.microsoft.com/office/drawing/2014/main" id="{0FFF1183-D39F-569D-B085-D8240D2CC0B2}"/>
              </a:ext>
            </a:extLst>
          </p:cNvPr>
          <p:cNvSpPr/>
          <p:nvPr/>
        </p:nvSpPr>
        <p:spPr>
          <a:xfrm>
            <a:off x="69843" y="4486860"/>
            <a:ext cx="1014858" cy="306437"/>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1273" b="1" dirty="0">
                <a:solidFill>
                  <a:srgbClr val="FF0000"/>
                </a:solidFill>
              </a:rPr>
              <a:t>60 000€</a:t>
            </a:r>
            <a:endParaRPr lang="en-US" sz="1273" dirty="0"/>
          </a:p>
        </p:txBody>
      </p:sp>
      <p:pic>
        <p:nvPicPr>
          <p:cNvPr id="3090" name="Picture 18" descr="2022 MINI Cooper Electric | Bill Jacobs MINI in Naperville">
            <a:extLst>
              <a:ext uri="{FF2B5EF4-FFF2-40B4-BE49-F238E27FC236}">
                <a16:creationId xmlns:a16="http://schemas.microsoft.com/office/drawing/2014/main" id="{5DF7746D-2354-18C3-9BA4-9F0452598B6A}"/>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492908" y="5313495"/>
            <a:ext cx="1379816" cy="635865"/>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Rounded Corners 55">
            <a:extLst>
              <a:ext uri="{FF2B5EF4-FFF2-40B4-BE49-F238E27FC236}">
                <a16:creationId xmlns:a16="http://schemas.microsoft.com/office/drawing/2014/main" id="{FEEDF853-D79B-3B2B-672C-3B2C9DD75A0A}"/>
              </a:ext>
            </a:extLst>
          </p:cNvPr>
          <p:cNvSpPr/>
          <p:nvPr/>
        </p:nvSpPr>
        <p:spPr>
          <a:xfrm>
            <a:off x="408166" y="1686137"/>
            <a:ext cx="1412506" cy="1674516"/>
          </a:xfrm>
          <a:prstGeom prst="roundRect">
            <a:avLst/>
          </a:prstGeom>
          <a:solidFill>
            <a:srgbClr val="FFFFFF"/>
          </a:solidFill>
          <a:ln w="25400" cap="flat">
            <a:solidFill>
              <a:srgbClr val="4F81BD"/>
            </a:solidFill>
            <a:prstDash val="solid"/>
            <a:bevel/>
          </a:ln>
          <a:effectLst>
            <a:outerShdw blurRad="25400" dist="127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horz" wrap="square" lIns="40150" tIns="40150" rIns="40150" bIns="4015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lv-LV" sz="1910" b="1" dirty="0">
                <a:solidFill>
                  <a:srgbClr val="FF0000"/>
                </a:solidFill>
              </a:rPr>
              <a:t>53% BEV </a:t>
            </a:r>
            <a:r>
              <a:rPr lang="lv-LV" sz="1910" b="1" dirty="0">
                <a:solidFill>
                  <a:schemeClr val="tx1"/>
                </a:solidFill>
              </a:rPr>
              <a:t>ir reprezentatīvā slieksnī</a:t>
            </a:r>
            <a:endParaRPr lang="en-US" sz="1910" dirty="0">
              <a:solidFill>
                <a:schemeClr val="tx1"/>
              </a:solidFill>
            </a:endParaRPr>
          </a:p>
        </p:txBody>
      </p:sp>
    </p:spTree>
    <p:extLst>
      <p:ext uri="{BB962C8B-B14F-4D97-AF65-F5344CB8AC3E}">
        <p14:creationId xmlns:p14="http://schemas.microsoft.com/office/powerpoint/2010/main" val="156910729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p:cNvSpPr>
          <p:nvPr>
            <p:ph type="sldNum" sz="quarter" idx="2"/>
          </p:nvPr>
        </p:nvSpPr>
        <p:spPr>
          <a:xfrm>
            <a:off x="8890742" y="6405125"/>
            <a:ext cx="565773" cy="237352"/>
          </a:xfrm>
          <a:prstGeom prst="rect">
            <a:avLst/>
          </a:prstGeom>
          <a:extLst>
            <a:ext uri="{C572A759-6A51-4108-AA02-DFA0A04FC94B}">
              <ma14:wrappingTextBoxFlag xmlns="" xmlns:ma14="http://schemas.microsoft.com/office/mac/drawingml/2011/main" val="1"/>
            </a:ext>
          </a:extLst>
        </p:spPr>
        <p:txBody>
          <a:bodyPr lIns="0" tIns="0" rIns="0" bIns="0" anchor="ctr">
            <a:normAutofit fontScale="92500" lnSpcReduction="10000"/>
          </a:bodyPr>
          <a:lstStyle>
            <a:lvl1pPr defTabSz="356517">
              <a:defRPr sz="1034"/>
            </a:lvl1pPr>
          </a:lstStyle>
          <a:p>
            <a:pPr lvl="0">
              <a:defRPr sz="1800"/>
            </a:pPr>
            <a:fld id="{86CB4B4D-7CA3-9044-876B-883B54F8677D}" type="slidenum">
              <a:rPr/>
              <a:t>32</a:t>
            </a:fld>
            <a:endParaRPr dirty="0"/>
          </a:p>
        </p:txBody>
      </p:sp>
      <p:sp>
        <p:nvSpPr>
          <p:cNvPr id="7" name="Shape 25">
            <a:extLst>
              <a:ext uri="{FF2B5EF4-FFF2-40B4-BE49-F238E27FC236}">
                <a16:creationId xmlns:a16="http://schemas.microsoft.com/office/drawing/2014/main" id="{D4C68B62-186D-44DF-A931-891CF8C57DB1}"/>
              </a:ext>
            </a:extLst>
          </p:cNvPr>
          <p:cNvSpPr txBox="1">
            <a:spLocks/>
          </p:cNvSpPr>
          <p:nvPr/>
        </p:nvSpPr>
        <p:spPr>
          <a:xfrm>
            <a:off x="8890742" y="6405125"/>
            <a:ext cx="565773" cy="2373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r" defTabSz="448055">
              <a:defRPr sz="1300">
                <a:latin typeface="Arial"/>
                <a:ea typeface="Arial"/>
                <a:cs typeface="Arial"/>
                <a:sym typeface="Arial"/>
              </a:defRPr>
            </a:lvl1pPr>
            <a:lvl2pPr defTabSz="457200">
              <a:defRPr>
                <a:latin typeface="+mj-lt"/>
                <a:ea typeface="+mj-ea"/>
                <a:cs typeface="+mj-cs"/>
                <a:sym typeface="Helvetica"/>
              </a:defRPr>
            </a:lvl2pPr>
            <a:lvl3pPr defTabSz="457200">
              <a:defRPr>
                <a:latin typeface="+mj-lt"/>
                <a:ea typeface="+mj-ea"/>
                <a:cs typeface="+mj-cs"/>
                <a:sym typeface="Helvetica"/>
              </a:defRPr>
            </a:lvl3pPr>
            <a:lvl4pPr defTabSz="457200">
              <a:defRPr>
                <a:latin typeface="+mj-lt"/>
                <a:ea typeface="+mj-ea"/>
                <a:cs typeface="+mj-cs"/>
                <a:sym typeface="Helvetica"/>
              </a:defRPr>
            </a:lvl4pPr>
            <a:lvl5pPr defTabSz="457200">
              <a:defRPr>
                <a:latin typeface="+mj-lt"/>
                <a:ea typeface="+mj-ea"/>
                <a:cs typeface="+mj-cs"/>
                <a:sym typeface="Helvetica"/>
              </a:defRPr>
            </a:lvl5pPr>
            <a:lvl6pPr defTabSz="457200">
              <a:defRPr>
                <a:latin typeface="+mj-lt"/>
                <a:ea typeface="+mj-ea"/>
                <a:cs typeface="+mj-cs"/>
                <a:sym typeface="Helvetica"/>
              </a:defRPr>
            </a:lvl6pPr>
            <a:lvl7pPr defTabSz="457200">
              <a:defRPr>
                <a:latin typeface="+mj-lt"/>
                <a:ea typeface="+mj-ea"/>
                <a:cs typeface="+mj-cs"/>
                <a:sym typeface="Helvetica"/>
              </a:defRPr>
            </a:lvl7pPr>
            <a:lvl8pPr defTabSz="457200">
              <a:defRPr>
                <a:latin typeface="+mj-lt"/>
                <a:ea typeface="+mj-ea"/>
                <a:cs typeface="+mj-cs"/>
                <a:sym typeface="Helvetica"/>
              </a:defRPr>
            </a:lvl8pPr>
            <a:lvl9pPr defTabSz="457200">
              <a:defRPr>
                <a:latin typeface="+mj-lt"/>
                <a:ea typeface="+mj-ea"/>
                <a:cs typeface="+mj-cs"/>
                <a:sym typeface="Helvetica"/>
              </a:defRPr>
            </a:lvl9pPr>
          </a:lstStyle>
          <a:p>
            <a:pPr>
              <a:defRPr sz="1800"/>
            </a:pPr>
            <a:fld id="{86CB4B4D-7CA3-9044-876B-883B54F8677D}" type="slidenum">
              <a:rPr lang="lv-LV" sz="955"/>
              <a:pPr>
                <a:defRPr sz="1800"/>
              </a:pPr>
              <a:t>32</a:t>
            </a:fld>
            <a:endParaRPr lang="lv-LV" sz="955" dirty="0"/>
          </a:p>
        </p:txBody>
      </p:sp>
      <p:sp>
        <p:nvSpPr>
          <p:cNvPr id="11" name="Shape 28">
            <a:extLst>
              <a:ext uri="{FF2B5EF4-FFF2-40B4-BE49-F238E27FC236}">
                <a16:creationId xmlns:a16="http://schemas.microsoft.com/office/drawing/2014/main" id="{6E2BEB72-5FA6-4B29-9923-D24D84B62DFD}"/>
              </a:ext>
            </a:extLst>
          </p:cNvPr>
          <p:cNvSpPr>
            <a:spLocks noGrp="1"/>
          </p:cNvSpPr>
          <p:nvPr>
            <p:ph type="body" idx="1"/>
          </p:nvPr>
        </p:nvSpPr>
        <p:spPr>
          <a:xfrm>
            <a:off x="623570" y="2270760"/>
            <a:ext cx="9458960" cy="3027680"/>
          </a:xfrm>
          <a:prstGeom prst="rect">
            <a:avLst/>
          </a:prstGeom>
        </p:spPr>
        <p:txBody>
          <a:bodyPr anchor="t">
            <a:noAutofit/>
          </a:bodyPr>
          <a:lstStyle/>
          <a:p>
            <a:pPr algn="just"/>
            <a:r>
              <a:rPr lang="lv-LV" sz="4000" b="1" dirty="0">
                <a:solidFill>
                  <a:srgbClr val="002060"/>
                </a:solidFill>
              </a:rPr>
              <a:t>Mainīt vērtības slieksni </a:t>
            </a:r>
            <a:r>
              <a:rPr lang="lv-LV" sz="4000" b="1" dirty="0">
                <a:solidFill>
                  <a:srgbClr val="FF0000"/>
                </a:solidFill>
              </a:rPr>
              <a:t>no 50 000 </a:t>
            </a:r>
            <a:r>
              <a:rPr lang="lv-LV" sz="4000" b="1" dirty="0" err="1">
                <a:solidFill>
                  <a:srgbClr val="FF0000"/>
                </a:solidFill>
              </a:rPr>
              <a:t>euro</a:t>
            </a:r>
            <a:r>
              <a:rPr lang="lv-LV" sz="4000" b="1" dirty="0">
                <a:solidFill>
                  <a:srgbClr val="002060"/>
                </a:solidFill>
              </a:rPr>
              <a:t> </a:t>
            </a:r>
            <a:r>
              <a:rPr lang="lv-LV" sz="4000" b="1" dirty="0">
                <a:solidFill>
                  <a:srgbClr val="FF0000"/>
                </a:solidFill>
              </a:rPr>
              <a:t>uz vismaz 75 000 </a:t>
            </a:r>
            <a:r>
              <a:rPr lang="lv-LV" sz="4000" b="1" dirty="0" err="1">
                <a:solidFill>
                  <a:srgbClr val="FF0000"/>
                </a:solidFill>
              </a:rPr>
              <a:t>eur</a:t>
            </a:r>
            <a:r>
              <a:rPr lang="lv-LV" sz="4000" b="1" dirty="0">
                <a:solidFill>
                  <a:srgbClr val="FF0000"/>
                </a:solidFill>
              </a:rPr>
              <a:t> </a:t>
            </a:r>
            <a:r>
              <a:rPr lang="lv-LV" sz="4000" b="1" dirty="0">
                <a:solidFill>
                  <a:srgbClr val="002060"/>
                </a:solidFill>
              </a:rPr>
              <a:t>(bez PVN);</a:t>
            </a:r>
          </a:p>
          <a:p>
            <a:pPr algn="just"/>
            <a:r>
              <a:rPr lang="lv-LV" sz="4000" b="1" dirty="0">
                <a:solidFill>
                  <a:srgbClr val="002060"/>
                </a:solidFill>
              </a:rPr>
              <a:t>Noteikt sliekšņa </a:t>
            </a:r>
            <a:r>
              <a:rPr lang="lv-LV" sz="4000" b="1" dirty="0">
                <a:solidFill>
                  <a:srgbClr val="FF0000"/>
                </a:solidFill>
              </a:rPr>
              <a:t>indeksāciju</a:t>
            </a:r>
            <a:r>
              <a:rPr lang="lv-LV" sz="4000" b="1" dirty="0">
                <a:solidFill>
                  <a:srgbClr val="002060"/>
                </a:solidFill>
              </a:rPr>
              <a:t>;</a:t>
            </a:r>
          </a:p>
          <a:p>
            <a:pPr algn="just"/>
            <a:r>
              <a:rPr lang="lv-LV" sz="4000" b="1" dirty="0">
                <a:solidFill>
                  <a:srgbClr val="002060"/>
                </a:solidFill>
              </a:rPr>
              <a:t>Noteikt statusa </a:t>
            </a:r>
            <a:r>
              <a:rPr lang="lv-LV" sz="4000" b="1" dirty="0">
                <a:solidFill>
                  <a:srgbClr val="FF0000"/>
                </a:solidFill>
              </a:rPr>
              <a:t>termiņu 5 gadus</a:t>
            </a:r>
            <a:r>
              <a:rPr lang="lv-LV" sz="4000" b="1" dirty="0">
                <a:solidFill>
                  <a:srgbClr val="002060"/>
                </a:solidFill>
              </a:rPr>
              <a:t>.</a:t>
            </a:r>
          </a:p>
        </p:txBody>
      </p:sp>
      <p:sp>
        <p:nvSpPr>
          <p:cNvPr id="2" name="TextBox 1">
            <a:extLst>
              <a:ext uri="{FF2B5EF4-FFF2-40B4-BE49-F238E27FC236}">
                <a16:creationId xmlns:a16="http://schemas.microsoft.com/office/drawing/2014/main" id="{98FE261A-D728-1E4F-A8C9-C2015F474BE9}"/>
              </a:ext>
            </a:extLst>
          </p:cNvPr>
          <p:cNvSpPr txBox="1"/>
          <p:nvPr/>
        </p:nvSpPr>
        <p:spPr>
          <a:xfrm>
            <a:off x="589280" y="680720"/>
            <a:ext cx="5151120" cy="5327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61" tIns="50461" rIns="50461" bIns="50461" numCol="1" spcCol="38100" rtlCol="0" anchor="t">
            <a:spAutoFit/>
          </a:bodyPr>
          <a:lstStyle/>
          <a:p>
            <a:pPr marL="0" indent="0" algn="ctr">
              <a:buNone/>
            </a:pPr>
            <a:r>
              <a:rPr lang="lv-LV" sz="2800" dirty="0">
                <a:solidFill>
                  <a:schemeClr val="bg1"/>
                </a:solidFill>
              </a:rPr>
              <a:t>Reprezentatīvais slieksnis  </a:t>
            </a:r>
          </a:p>
        </p:txBody>
      </p:sp>
    </p:spTree>
    <p:extLst>
      <p:ext uri="{BB962C8B-B14F-4D97-AF65-F5344CB8AC3E}">
        <p14:creationId xmlns:p14="http://schemas.microsoft.com/office/powerpoint/2010/main" val="271983373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6FE24-6869-090F-9B76-EE22141A70B2}"/>
              </a:ext>
            </a:extLst>
          </p:cNvPr>
          <p:cNvSpPr>
            <a:spLocks noGrp="1"/>
          </p:cNvSpPr>
          <p:nvPr>
            <p:ph type="title"/>
          </p:nvPr>
        </p:nvSpPr>
        <p:spPr/>
        <p:txBody>
          <a:bodyPr>
            <a:normAutofit fontScale="90000"/>
          </a:bodyPr>
          <a:lstStyle/>
          <a:p>
            <a:r>
              <a:rPr lang="lv-LV" dirty="0"/>
              <a:t>Finansējums no UVTN plānotajām izmaiņām</a:t>
            </a:r>
            <a:endParaRPr lang="en-US" dirty="0"/>
          </a:p>
        </p:txBody>
      </p:sp>
      <p:sp>
        <p:nvSpPr>
          <p:cNvPr id="3" name="Text Placeholder 2">
            <a:extLst>
              <a:ext uri="{FF2B5EF4-FFF2-40B4-BE49-F238E27FC236}">
                <a16:creationId xmlns:a16="http://schemas.microsoft.com/office/drawing/2014/main" id="{3F408090-8BB5-947E-0FCD-A5951951232D}"/>
              </a:ext>
            </a:extLst>
          </p:cNvPr>
          <p:cNvSpPr>
            <a:spLocks noGrp="1"/>
          </p:cNvSpPr>
          <p:nvPr>
            <p:ph type="body" idx="1"/>
          </p:nvPr>
        </p:nvSpPr>
        <p:spPr>
          <a:xfrm>
            <a:off x="370258" y="1944463"/>
            <a:ext cx="4982792" cy="4494109"/>
          </a:xfrm>
        </p:spPr>
        <p:txBody>
          <a:bodyPr anchor="t">
            <a:normAutofit/>
          </a:bodyPr>
          <a:lstStyle/>
          <a:p>
            <a:pPr marL="363794" lvl="1" indent="0" algn="l">
              <a:spcBef>
                <a:spcPts val="0"/>
              </a:spcBef>
              <a:buNone/>
            </a:pPr>
            <a:r>
              <a:rPr lang="lv-LV" sz="2500" b="1" u="sng" dirty="0">
                <a:solidFill>
                  <a:srgbClr val="002060"/>
                </a:solidFill>
                <a:effectLst/>
                <a:latin typeface="Calibri" panose="020F0502020204030204" pitchFamily="34" charset="0"/>
                <a:ea typeface="Times New Roman" panose="02020603050405020304" pitchFamily="18" charset="0"/>
              </a:rPr>
              <a:t>Šobrīd UVTN aprēķina sekojoši (auto no 01.01.2005 un jaunāki): </a:t>
            </a:r>
            <a:endParaRPr lang="en-US" sz="2500" b="1" u="sng" dirty="0">
              <a:solidFill>
                <a:srgbClr val="002060"/>
              </a:solidFill>
              <a:effectLst/>
              <a:latin typeface="Calibri" panose="020F0502020204030204" pitchFamily="34" charset="0"/>
              <a:ea typeface="Calibri" panose="020F0502020204030204" pitchFamily="34" charset="0"/>
            </a:endParaRPr>
          </a:p>
          <a:p>
            <a:pPr marL="909485" lvl="2" indent="-181897" algn="l">
              <a:spcBef>
                <a:spcPts val="0"/>
              </a:spcBef>
              <a:buFont typeface="+mj-lt"/>
              <a:buAutoNum type="romanLcPeriod"/>
            </a:pPr>
            <a:r>
              <a:rPr lang="lv-LV" sz="2500" dirty="0">
                <a:solidFill>
                  <a:srgbClr val="002060"/>
                </a:solidFill>
                <a:effectLst/>
                <a:latin typeface="Calibri" panose="020F0502020204030204" pitchFamily="34" charset="0"/>
                <a:ea typeface="Calibri" panose="020F0502020204030204" pitchFamily="34" charset="0"/>
              </a:rPr>
              <a:t>Līdz 2000cm3 = </a:t>
            </a:r>
            <a:r>
              <a:rPr lang="lv-LV" sz="2500" b="1" dirty="0">
                <a:solidFill>
                  <a:srgbClr val="002060"/>
                </a:solidFill>
                <a:latin typeface="Calibri" panose="020F0502020204030204" pitchFamily="34" charset="0"/>
                <a:ea typeface="Calibri" panose="020F0502020204030204" pitchFamily="34" charset="0"/>
              </a:rPr>
              <a:t>31</a:t>
            </a:r>
            <a:r>
              <a:rPr lang="lv-LV" sz="2500" b="1" dirty="0">
                <a:solidFill>
                  <a:srgbClr val="002060"/>
                </a:solidFill>
                <a:effectLst/>
                <a:latin typeface="Calibri" panose="020F0502020204030204" pitchFamily="34" charset="0"/>
                <a:ea typeface="Calibri" panose="020F0502020204030204" pitchFamily="34" charset="0"/>
              </a:rPr>
              <a:t> €</a:t>
            </a:r>
            <a:endParaRPr lang="en-US" sz="2500" b="1" dirty="0">
              <a:solidFill>
                <a:srgbClr val="002060"/>
              </a:solidFill>
              <a:effectLst/>
              <a:latin typeface="Calibri" panose="020F0502020204030204" pitchFamily="34" charset="0"/>
              <a:ea typeface="Calibri" panose="020F0502020204030204" pitchFamily="34" charset="0"/>
            </a:endParaRPr>
          </a:p>
          <a:p>
            <a:pPr marL="909485" lvl="2" indent="-181897" algn="l">
              <a:spcBef>
                <a:spcPts val="0"/>
              </a:spcBef>
              <a:buFont typeface="+mj-lt"/>
              <a:buAutoNum type="romanLcPeriod"/>
            </a:pPr>
            <a:r>
              <a:rPr lang="lv-LV" sz="2500" dirty="0">
                <a:solidFill>
                  <a:srgbClr val="002060"/>
                </a:solidFill>
                <a:effectLst/>
                <a:latin typeface="Calibri" panose="020F0502020204030204" pitchFamily="34" charset="0"/>
                <a:ea typeface="Calibri" panose="020F0502020204030204" pitchFamily="34" charset="0"/>
              </a:rPr>
              <a:t>No 2001cm3 – 2500cm3 = </a:t>
            </a:r>
            <a:r>
              <a:rPr lang="lv-LV" sz="2500" b="1" dirty="0">
                <a:solidFill>
                  <a:srgbClr val="002060"/>
                </a:solidFill>
                <a:effectLst/>
                <a:latin typeface="Calibri" panose="020F0502020204030204" pitchFamily="34" charset="0"/>
                <a:ea typeface="Calibri" panose="020F0502020204030204" pitchFamily="34" charset="0"/>
              </a:rPr>
              <a:t>49 €</a:t>
            </a:r>
            <a:endParaRPr lang="en-US" sz="2500" b="1" dirty="0">
              <a:solidFill>
                <a:srgbClr val="002060"/>
              </a:solidFill>
              <a:effectLst/>
              <a:latin typeface="Calibri" panose="020F0502020204030204" pitchFamily="34" charset="0"/>
              <a:ea typeface="Calibri" panose="020F0502020204030204" pitchFamily="34" charset="0"/>
            </a:endParaRPr>
          </a:p>
          <a:p>
            <a:pPr marL="909485" lvl="2" indent="-181897" algn="l">
              <a:spcBef>
                <a:spcPts val="0"/>
              </a:spcBef>
              <a:buFont typeface="+mj-lt"/>
              <a:buAutoNum type="romanLcPeriod"/>
            </a:pPr>
            <a:r>
              <a:rPr lang="lv-LV" sz="2500" dirty="0">
                <a:solidFill>
                  <a:srgbClr val="002060"/>
                </a:solidFill>
                <a:effectLst/>
                <a:latin typeface="Calibri" panose="020F0502020204030204" pitchFamily="34" charset="0"/>
                <a:ea typeface="Calibri" panose="020F0502020204030204" pitchFamily="34" charset="0"/>
              </a:rPr>
              <a:t>No 2501cm3 – 3000cm3 = </a:t>
            </a:r>
            <a:r>
              <a:rPr lang="lv-LV" sz="2500" b="1" dirty="0">
                <a:solidFill>
                  <a:srgbClr val="002060"/>
                </a:solidFill>
                <a:latin typeface="Calibri" panose="020F0502020204030204" pitchFamily="34" charset="0"/>
                <a:ea typeface="Calibri" panose="020F0502020204030204" pitchFamily="34" charset="0"/>
              </a:rPr>
              <a:t>66</a:t>
            </a:r>
            <a:r>
              <a:rPr lang="lv-LV" sz="2500" b="1" dirty="0">
                <a:solidFill>
                  <a:srgbClr val="002060"/>
                </a:solidFill>
                <a:effectLst/>
                <a:latin typeface="Calibri" panose="020F0502020204030204" pitchFamily="34" charset="0"/>
                <a:ea typeface="Calibri" panose="020F0502020204030204" pitchFamily="34" charset="0"/>
              </a:rPr>
              <a:t> €</a:t>
            </a:r>
            <a:endParaRPr lang="en-US" sz="2500" b="1" dirty="0">
              <a:solidFill>
                <a:srgbClr val="002060"/>
              </a:solidFill>
              <a:effectLst/>
              <a:latin typeface="Calibri" panose="020F0502020204030204" pitchFamily="34" charset="0"/>
              <a:ea typeface="Calibri" panose="020F0502020204030204" pitchFamily="34" charset="0"/>
            </a:endParaRPr>
          </a:p>
          <a:p>
            <a:pPr marL="909485" lvl="2" indent="-181897" algn="l">
              <a:spcBef>
                <a:spcPts val="0"/>
              </a:spcBef>
              <a:buFont typeface="+mj-lt"/>
              <a:buAutoNum type="romanLcPeriod"/>
            </a:pPr>
            <a:r>
              <a:rPr lang="lv-LV" sz="2500" dirty="0">
                <a:solidFill>
                  <a:srgbClr val="002060"/>
                </a:solidFill>
                <a:effectLst/>
                <a:latin typeface="Calibri" panose="020F0502020204030204" pitchFamily="34" charset="0"/>
                <a:ea typeface="Calibri" panose="020F0502020204030204" pitchFamily="34" charset="0"/>
              </a:rPr>
              <a:t>No virs 3000cm3 = </a:t>
            </a:r>
            <a:r>
              <a:rPr lang="lv-LV" sz="2500" b="1" dirty="0">
                <a:solidFill>
                  <a:srgbClr val="002060"/>
                </a:solidFill>
                <a:latin typeface="Calibri" panose="020F0502020204030204" pitchFamily="34" charset="0"/>
                <a:ea typeface="Calibri" panose="020F0502020204030204" pitchFamily="34" charset="0"/>
              </a:rPr>
              <a:t>82</a:t>
            </a:r>
            <a:r>
              <a:rPr lang="lv-LV" sz="2500" b="1" dirty="0">
                <a:solidFill>
                  <a:srgbClr val="002060"/>
                </a:solidFill>
                <a:effectLst/>
                <a:latin typeface="Calibri" panose="020F0502020204030204" pitchFamily="34" charset="0"/>
                <a:ea typeface="Calibri" panose="020F0502020204030204" pitchFamily="34" charset="0"/>
              </a:rPr>
              <a:t> €</a:t>
            </a:r>
            <a:endParaRPr lang="en-US" sz="2500" b="1" dirty="0">
              <a:solidFill>
                <a:srgbClr val="002060"/>
              </a:solidFill>
              <a:effectLst/>
              <a:latin typeface="Calibri" panose="020F0502020204030204" pitchFamily="34" charset="0"/>
              <a:ea typeface="Calibri" panose="020F0502020204030204" pitchFamily="34" charset="0"/>
            </a:endParaRPr>
          </a:p>
          <a:p>
            <a:pPr marL="909485" lvl="2" indent="-181897" algn="l">
              <a:spcBef>
                <a:spcPts val="0"/>
              </a:spcBef>
              <a:buFont typeface="+mj-lt"/>
              <a:buAutoNum type="romanLcPeriod"/>
            </a:pPr>
            <a:r>
              <a:rPr lang="lv-LV" sz="2500" dirty="0">
                <a:solidFill>
                  <a:srgbClr val="002060"/>
                </a:solidFill>
                <a:effectLst/>
                <a:latin typeface="Calibri" panose="020F0502020204030204" pitchFamily="34" charset="0"/>
                <a:ea typeface="Calibri" panose="020F0502020204030204" pitchFamily="34" charset="0"/>
              </a:rPr>
              <a:t>Vecākiem par 01.01.2005 =</a:t>
            </a:r>
            <a:r>
              <a:rPr lang="lv-LV" sz="2500" b="1" dirty="0">
                <a:solidFill>
                  <a:srgbClr val="002060"/>
                </a:solidFill>
                <a:effectLst/>
                <a:latin typeface="Calibri" panose="020F0502020204030204" pitchFamily="34" charset="0"/>
                <a:ea typeface="Calibri" panose="020F0502020204030204" pitchFamily="34" charset="0"/>
              </a:rPr>
              <a:t> 49 €</a:t>
            </a:r>
            <a:endParaRPr lang="lv-LV" sz="2500" b="1" dirty="0">
              <a:solidFill>
                <a:srgbClr val="002060"/>
              </a:solidFill>
              <a:latin typeface="Calibri" panose="020F0502020204030204" pitchFamily="34" charset="0"/>
              <a:ea typeface="Calibri" panose="020F0502020204030204" pitchFamily="34" charset="0"/>
            </a:endParaRPr>
          </a:p>
          <a:p>
            <a:pPr marL="909485" lvl="2" indent="-181897" algn="l">
              <a:spcBef>
                <a:spcPts val="0"/>
              </a:spcBef>
              <a:buFont typeface="+mj-lt"/>
              <a:buAutoNum type="romanLcPeriod"/>
            </a:pPr>
            <a:r>
              <a:rPr lang="lv-LV" sz="2500" dirty="0" err="1">
                <a:solidFill>
                  <a:srgbClr val="002060"/>
                </a:solidFill>
                <a:effectLst/>
                <a:latin typeface="Calibri" panose="020F0502020204030204" pitchFamily="34" charset="0"/>
                <a:ea typeface="Calibri" panose="020F0502020204030204" pitchFamily="34" charset="0"/>
              </a:rPr>
              <a:t>Elektroauto</a:t>
            </a:r>
            <a:r>
              <a:rPr lang="lv-LV" sz="2500" dirty="0">
                <a:solidFill>
                  <a:srgbClr val="002060"/>
                </a:solidFill>
                <a:effectLst/>
                <a:latin typeface="Calibri" panose="020F0502020204030204" pitchFamily="34" charset="0"/>
                <a:ea typeface="Calibri" panose="020F0502020204030204" pitchFamily="34" charset="0"/>
              </a:rPr>
              <a:t> = </a:t>
            </a:r>
            <a:r>
              <a:rPr lang="lv-LV" sz="2500" b="1" dirty="0">
                <a:solidFill>
                  <a:srgbClr val="002060"/>
                </a:solidFill>
                <a:effectLst/>
                <a:latin typeface="Calibri" panose="020F0502020204030204" pitchFamily="34" charset="0"/>
                <a:ea typeface="Calibri" panose="020F0502020204030204" pitchFamily="34" charset="0"/>
              </a:rPr>
              <a:t>10€</a:t>
            </a:r>
            <a:endParaRPr lang="en-US" sz="2500" b="1" dirty="0">
              <a:solidFill>
                <a:srgbClr val="002060"/>
              </a:solidFill>
            </a:endParaRPr>
          </a:p>
        </p:txBody>
      </p:sp>
      <p:sp>
        <p:nvSpPr>
          <p:cNvPr id="4" name="Text Placeholder 2">
            <a:extLst>
              <a:ext uri="{FF2B5EF4-FFF2-40B4-BE49-F238E27FC236}">
                <a16:creationId xmlns:a16="http://schemas.microsoft.com/office/drawing/2014/main" id="{23895DDF-8DEB-AFCE-102B-6910BD9F78C2}"/>
              </a:ext>
            </a:extLst>
          </p:cNvPr>
          <p:cNvSpPr txBox="1">
            <a:spLocks/>
          </p:cNvSpPr>
          <p:nvPr/>
        </p:nvSpPr>
        <p:spPr>
          <a:xfrm>
            <a:off x="5042326" y="1944463"/>
            <a:ext cx="5293516" cy="449410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rmAutofit/>
          </a:bodyPr>
          <a:lstStyle>
            <a:lvl1pPr marL="369276" indent="-369276" defTabSz="457200">
              <a:spcBef>
                <a:spcPts val="600"/>
              </a:spcBef>
              <a:buSzPct val="100000"/>
              <a:buFont typeface="Arial"/>
              <a:buChar char="•"/>
              <a:defRPr sz="2800">
                <a:latin typeface="Arial"/>
                <a:ea typeface="Arial"/>
                <a:cs typeface="Arial"/>
                <a:sym typeface="Arial"/>
              </a:defRPr>
            </a:lvl1pPr>
            <a:lvl2pPr marL="857250" indent="-400050" defTabSz="457200">
              <a:spcBef>
                <a:spcPts val="600"/>
              </a:spcBef>
              <a:buSzPct val="100000"/>
              <a:buFont typeface="Arial"/>
              <a:buChar char="–"/>
              <a:defRPr sz="2800">
                <a:latin typeface="Arial"/>
                <a:ea typeface="Arial"/>
                <a:cs typeface="Arial"/>
                <a:sym typeface="Arial"/>
              </a:defRPr>
            </a:lvl2pPr>
            <a:lvl3pPr marL="1270000" indent="-355600" defTabSz="457200">
              <a:spcBef>
                <a:spcPts val="600"/>
              </a:spcBef>
              <a:buSzPct val="100000"/>
              <a:buFont typeface="Arial"/>
              <a:buChar char="•"/>
              <a:defRPr sz="2800">
                <a:latin typeface="Arial"/>
                <a:ea typeface="Arial"/>
                <a:cs typeface="Arial"/>
                <a:sym typeface="Arial"/>
              </a:defRPr>
            </a:lvl3pPr>
            <a:lvl4pPr marL="1727200" indent="-355600" defTabSz="457200">
              <a:spcBef>
                <a:spcPts val="600"/>
              </a:spcBef>
              <a:buSzPct val="100000"/>
              <a:buFont typeface="Arial"/>
              <a:buChar char="–"/>
              <a:defRPr sz="2800">
                <a:latin typeface="Arial"/>
                <a:ea typeface="Arial"/>
                <a:cs typeface="Arial"/>
                <a:sym typeface="Arial"/>
              </a:defRPr>
            </a:lvl4pPr>
            <a:lvl5pPr marL="2184400" indent="-355600" defTabSz="457200">
              <a:spcBef>
                <a:spcPts val="600"/>
              </a:spcBef>
              <a:buSzPct val="100000"/>
              <a:buFont typeface="Arial"/>
              <a:buChar char="»"/>
              <a:defRPr sz="2800">
                <a:latin typeface="Arial"/>
                <a:ea typeface="Arial"/>
                <a:cs typeface="Arial"/>
                <a:sym typeface="Arial"/>
              </a:defRPr>
            </a:lvl5pPr>
            <a:lvl6pPr marL="2606038" indent="-320038" defTabSz="457200">
              <a:spcBef>
                <a:spcPts val="600"/>
              </a:spcBef>
              <a:buSzPct val="100000"/>
              <a:buFont typeface="Arial"/>
              <a:buChar char="•"/>
              <a:defRPr sz="2800">
                <a:latin typeface="Arial"/>
                <a:ea typeface="Arial"/>
                <a:cs typeface="Arial"/>
                <a:sym typeface="Arial"/>
              </a:defRPr>
            </a:lvl6pPr>
            <a:lvl7pPr marL="3063238" indent="-320038" defTabSz="457200">
              <a:spcBef>
                <a:spcPts val="600"/>
              </a:spcBef>
              <a:buSzPct val="100000"/>
              <a:buFont typeface="Arial"/>
              <a:buChar char="•"/>
              <a:defRPr sz="2800">
                <a:latin typeface="Arial"/>
                <a:ea typeface="Arial"/>
                <a:cs typeface="Arial"/>
                <a:sym typeface="Arial"/>
              </a:defRPr>
            </a:lvl7pPr>
            <a:lvl8pPr marL="3520440" indent="-320038" defTabSz="457200">
              <a:spcBef>
                <a:spcPts val="600"/>
              </a:spcBef>
              <a:buSzPct val="100000"/>
              <a:buFont typeface="Arial"/>
              <a:buChar char="•"/>
              <a:defRPr sz="2800">
                <a:latin typeface="Arial"/>
                <a:ea typeface="Arial"/>
                <a:cs typeface="Arial"/>
                <a:sym typeface="Arial"/>
              </a:defRPr>
            </a:lvl8pPr>
            <a:lvl9pPr marL="3977640" indent="-320040" defTabSz="457200">
              <a:spcBef>
                <a:spcPts val="600"/>
              </a:spcBef>
              <a:buSzPct val="100000"/>
              <a:buFont typeface="Arial"/>
              <a:buChar char="•"/>
              <a:defRPr sz="2800">
                <a:latin typeface="Arial"/>
                <a:ea typeface="Arial"/>
                <a:cs typeface="Arial"/>
                <a:sym typeface="Arial"/>
              </a:defRPr>
            </a:lvl9pPr>
          </a:lstStyle>
          <a:p>
            <a:pPr marL="363794" lvl="1" indent="0">
              <a:spcBef>
                <a:spcPts val="0"/>
              </a:spcBef>
              <a:buNone/>
            </a:pPr>
            <a:r>
              <a:rPr lang="lv-LV" sz="2400" b="1" u="sng" dirty="0">
                <a:solidFill>
                  <a:srgbClr val="002060"/>
                </a:solidFill>
                <a:latin typeface="Calibri" panose="020F0502020204030204" pitchFamily="34" charset="0"/>
                <a:ea typeface="Times New Roman" panose="02020603050405020304" pitchFamily="18" charset="0"/>
              </a:rPr>
              <a:t>Jaunās likmes paredzētas šādas:</a:t>
            </a:r>
            <a:endParaRPr lang="en-US" sz="2400" b="1" u="sng" dirty="0">
              <a:solidFill>
                <a:srgbClr val="002060"/>
              </a:solidFill>
              <a:latin typeface="Calibri" panose="020F0502020204030204" pitchFamily="34" charset="0"/>
              <a:ea typeface="Calibri" panose="020F0502020204030204" pitchFamily="34" charset="0"/>
            </a:endParaRPr>
          </a:p>
          <a:p>
            <a:pPr marL="909485" lvl="2" indent="-181897">
              <a:spcBef>
                <a:spcPts val="0"/>
              </a:spcBef>
              <a:buFont typeface="+mj-lt"/>
              <a:buAutoNum type="romanLcPeriod"/>
            </a:pPr>
            <a:r>
              <a:rPr lang="lv-LV" sz="2400" dirty="0">
                <a:solidFill>
                  <a:srgbClr val="002060"/>
                </a:solidFill>
                <a:latin typeface="Calibri" panose="020F0502020204030204" pitchFamily="34" charset="0"/>
                <a:ea typeface="Calibri" panose="020F0502020204030204" pitchFamily="34" charset="0"/>
              </a:rPr>
              <a:t> Līdz 110kw = </a:t>
            </a:r>
            <a:r>
              <a:rPr lang="lv-LV" sz="2400" b="1" dirty="0">
                <a:solidFill>
                  <a:srgbClr val="002060"/>
                </a:solidFill>
                <a:latin typeface="Calibri" panose="020F0502020204030204" pitchFamily="34" charset="0"/>
                <a:ea typeface="Calibri" panose="020F0502020204030204" pitchFamily="34" charset="0"/>
              </a:rPr>
              <a:t>0,3€</a:t>
            </a:r>
            <a:endParaRPr lang="en-US" sz="2400" b="1" dirty="0">
              <a:solidFill>
                <a:srgbClr val="002060"/>
              </a:solidFill>
              <a:latin typeface="Calibri" panose="020F0502020204030204" pitchFamily="34" charset="0"/>
              <a:ea typeface="Calibri" panose="020F0502020204030204" pitchFamily="34" charset="0"/>
            </a:endParaRPr>
          </a:p>
          <a:p>
            <a:pPr marL="909485" lvl="2" indent="-181897">
              <a:spcBef>
                <a:spcPts val="0"/>
              </a:spcBef>
              <a:buFont typeface="+mj-lt"/>
              <a:buAutoNum type="romanLcPeriod"/>
            </a:pPr>
            <a:r>
              <a:rPr lang="lv-LV" sz="2400" dirty="0">
                <a:solidFill>
                  <a:srgbClr val="002060"/>
                </a:solidFill>
                <a:latin typeface="Calibri" panose="020F0502020204030204" pitchFamily="34" charset="0"/>
                <a:ea typeface="Calibri" panose="020F0502020204030204" pitchFamily="34" charset="0"/>
              </a:rPr>
              <a:t>No 111-  130kw = </a:t>
            </a:r>
            <a:r>
              <a:rPr lang="lv-LV" sz="2400" b="1" dirty="0">
                <a:solidFill>
                  <a:srgbClr val="002060"/>
                </a:solidFill>
                <a:latin typeface="Calibri" panose="020F0502020204030204" pitchFamily="34" charset="0"/>
                <a:ea typeface="Calibri" panose="020F0502020204030204" pitchFamily="34" charset="0"/>
              </a:rPr>
              <a:t>0,3€</a:t>
            </a:r>
            <a:endParaRPr lang="en-US" sz="2400" b="1" dirty="0">
              <a:solidFill>
                <a:srgbClr val="002060"/>
              </a:solidFill>
              <a:latin typeface="Calibri" panose="020F0502020204030204" pitchFamily="34" charset="0"/>
              <a:ea typeface="Calibri" panose="020F0502020204030204" pitchFamily="34" charset="0"/>
            </a:endParaRPr>
          </a:p>
          <a:p>
            <a:pPr marL="909485" lvl="2" indent="-181897">
              <a:spcBef>
                <a:spcPts val="0"/>
              </a:spcBef>
              <a:buFont typeface="+mj-lt"/>
              <a:buAutoNum type="romanLcPeriod"/>
            </a:pPr>
            <a:r>
              <a:rPr lang="lv-LV" sz="2400" dirty="0">
                <a:solidFill>
                  <a:srgbClr val="002060"/>
                </a:solidFill>
                <a:latin typeface="Calibri" panose="020F0502020204030204" pitchFamily="34" charset="0"/>
                <a:ea typeface="Calibri" panose="020F0502020204030204" pitchFamily="34" charset="0"/>
              </a:rPr>
              <a:t>No 131-  150kw = </a:t>
            </a:r>
            <a:r>
              <a:rPr lang="lv-LV" sz="2400" b="1" dirty="0">
                <a:solidFill>
                  <a:srgbClr val="002060"/>
                </a:solidFill>
                <a:latin typeface="Calibri" panose="020F0502020204030204" pitchFamily="34" charset="0"/>
                <a:ea typeface="Calibri" panose="020F0502020204030204" pitchFamily="34" charset="0"/>
              </a:rPr>
              <a:t>0,35€</a:t>
            </a:r>
            <a:endParaRPr lang="en-US" sz="2400" b="1" dirty="0">
              <a:solidFill>
                <a:srgbClr val="002060"/>
              </a:solidFill>
              <a:latin typeface="Calibri" panose="020F0502020204030204" pitchFamily="34" charset="0"/>
              <a:ea typeface="Calibri" panose="020F0502020204030204" pitchFamily="34" charset="0"/>
            </a:endParaRPr>
          </a:p>
          <a:p>
            <a:pPr marL="909485" lvl="2" indent="-181897">
              <a:spcBef>
                <a:spcPts val="0"/>
              </a:spcBef>
              <a:buFont typeface="+mj-lt"/>
              <a:buAutoNum type="romanLcPeriod"/>
            </a:pPr>
            <a:r>
              <a:rPr lang="lv-LV" sz="2400" dirty="0">
                <a:solidFill>
                  <a:srgbClr val="002060"/>
                </a:solidFill>
                <a:latin typeface="Calibri" panose="020F0502020204030204" pitchFamily="34" charset="0"/>
                <a:ea typeface="Calibri" panose="020F0502020204030204" pitchFamily="34" charset="0"/>
              </a:rPr>
              <a:t>No 151-  200kw = </a:t>
            </a:r>
            <a:r>
              <a:rPr lang="lv-LV" sz="2400" b="1" dirty="0">
                <a:solidFill>
                  <a:srgbClr val="002060"/>
                </a:solidFill>
                <a:latin typeface="Calibri" panose="020F0502020204030204" pitchFamily="34" charset="0"/>
                <a:ea typeface="Calibri" panose="020F0502020204030204" pitchFamily="34" charset="0"/>
              </a:rPr>
              <a:t>0,5€</a:t>
            </a:r>
            <a:endParaRPr lang="en-US" sz="2400" b="1" dirty="0">
              <a:solidFill>
                <a:srgbClr val="002060"/>
              </a:solidFill>
              <a:latin typeface="Calibri" panose="020F0502020204030204" pitchFamily="34" charset="0"/>
              <a:ea typeface="Calibri" panose="020F0502020204030204" pitchFamily="34" charset="0"/>
            </a:endParaRPr>
          </a:p>
          <a:p>
            <a:pPr marL="909485" lvl="2" indent="-181897">
              <a:spcBef>
                <a:spcPts val="0"/>
              </a:spcBef>
              <a:buFont typeface="+mj-lt"/>
              <a:buAutoNum type="romanLcPeriod"/>
            </a:pPr>
            <a:r>
              <a:rPr lang="lv-LV" sz="2400" dirty="0">
                <a:solidFill>
                  <a:srgbClr val="002060"/>
                </a:solidFill>
                <a:latin typeface="Calibri" panose="020F0502020204030204" pitchFamily="34" charset="0"/>
                <a:ea typeface="Calibri" panose="020F0502020204030204" pitchFamily="34" charset="0"/>
              </a:rPr>
              <a:t>Virs 201kw = </a:t>
            </a:r>
            <a:r>
              <a:rPr lang="lv-LV" sz="2400" b="1" dirty="0">
                <a:solidFill>
                  <a:srgbClr val="002060"/>
                </a:solidFill>
                <a:latin typeface="Calibri" panose="020F0502020204030204" pitchFamily="34" charset="0"/>
                <a:ea typeface="Calibri" panose="020F0502020204030204" pitchFamily="34" charset="0"/>
              </a:rPr>
              <a:t>0,7€</a:t>
            </a:r>
            <a:endParaRPr lang="en-US" sz="2400" b="1" dirty="0">
              <a:solidFill>
                <a:srgbClr val="002060"/>
              </a:solidFill>
              <a:latin typeface="Calibri" panose="020F0502020204030204" pitchFamily="34" charset="0"/>
              <a:ea typeface="Calibri" panose="020F0502020204030204" pitchFamily="34" charset="0"/>
            </a:endParaRPr>
          </a:p>
          <a:p>
            <a:pPr marL="909485" lvl="2" indent="-181897">
              <a:spcBef>
                <a:spcPts val="0"/>
              </a:spcBef>
              <a:buFont typeface="+mj-lt"/>
              <a:buAutoNum type="romanLcPeriod"/>
            </a:pPr>
            <a:r>
              <a:rPr lang="lv-LV" sz="2400" dirty="0">
                <a:solidFill>
                  <a:srgbClr val="002060"/>
                </a:solidFill>
                <a:latin typeface="Calibri" panose="020F0502020204030204" pitchFamily="34" charset="0"/>
                <a:ea typeface="Calibri" panose="020F0502020204030204" pitchFamily="34" charset="0"/>
              </a:rPr>
              <a:t>Minimālā likme jebkuram auto, neskatoties uz KW = </a:t>
            </a:r>
            <a:r>
              <a:rPr lang="lv-LV" sz="2400" b="1" dirty="0">
                <a:solidFill>
                  <a:srgbClr val="002060"/>
                </a:solidFill>
                <a:latin typeface="Calibri" panose="020F0502020204030204" pitchFamily="34" charset="0"/>
                <a:ea typeface="Calibri" panose="020F0502020204030204" pitchFamily="34" charset="0"/>
              </a:rPr>
              <a:t>33€</a:t>
            </a:r>
            <a:endParaRPr lang="en-US" sz="2400" b="1" dirty="0">
              <a:solidFill>
                <a:srgbClr val="002060"/>
              </a:solidFill>
              <a:latin typeface="Calibri" panose="020F0502020204030204" pitchFamily="34" charset="0"/>
              <a:ea typeface="Calibri" panose="020F0502020204030204" pitchFamily="34" charset="0"/>
            </a:endParaRPr>
          </a:p>
          <a:p>
            <a:pPr marL="909485" lvl="2" indent="-181897">
              <a:spcBef>
                <a:spcPts val="0"/>
              </a:spcBef>
              <a:buFont typeface="+mj-lt"/>
              <a:buAutoNum type="romanLcPeriod"/>
            </a:pPr>
            <a:r>
              <a:rPr lang="lv-LV" sz="2400" dirty="0" err="1">
                <a:solidFill>
                  <a:srgbClr val="002060"/>
                </a:solidFill>
                <a:latin typeface="Calibri" panose="020F0502020204030204" pitchFamily="34" charset="0"/>
                <a:ea typeface="Calibri" panose="020F0502020204030204" pitchFamily="34" charset="0"/>
              </a:rPr>
              <a:t>Elektroauto</a:t>
            </a:r>
            <a:r>
              <a:rPr lang="lv-LV" sz="2400" dirty="0">
                <a:solidFill>
                  <a:srgbClr val="002060"/>
                </a:solidFill>
                <a:latin typeface="Calibri" panose="020F0502020204030204" pitchFamily="34" charset="0"/>
                <a:ea typeface="Calibri" panose="020F0502020204030204" pitchFamily="34" charset="0"/>
              </a:rPr>
              <a:t> (jebkurš) = </a:t>
            </a:r>
            <a:r>
              <a:rPr lang="lv-LV" sz="2400" b="1" dirty="0">
                <a:solidFill>
                  <a:srgbClr val="002060"/>
                </a:solidFill>
                <a:latin typeface="Calibri" panose="020F0502020204030204" pitchFamily="34" charset="0"/>
                <a:ea typeface="Calibri" panose="020F0502020204030204" pitchFamily="34" charset="0"/>
              </a:rPr>
              <a:t>15€</a:t>
            </a:r>
            <a:endParaRPr lang="en-US" sz="2400" b="1" dirty="0">
              <a:solidFill>
                <a:srgbClr val="002060"/>
              </a:solidFill>
              <a:latin typeface="Calibri" panose="020F0502020204030204" pitchFamily="34" charset="0"/>
              <a:ea typeface="Calibri" panose="020F0502020204030204" pitchFamily="34" charset="0"/>
            </a:endParaRPr>
          </a:p>
          <a:p>
            <a:pPr marL="909485" lvl="2" indent="-181897">
              <a:spcBef>
                <a:spcPts val="0"/>
              </a:spcBef>
              <a:buFont typeface="+mj-lt"/>
              <a:buAutoNum type="romanLcPeriod"/>
            </a:pPr>
            <a:r>
              <a:rPr lang="lv-LV" sz="2400" dirty="0">
                <a:solidFill>
                  <a:srgbClr val="002060"/>
                </a:solidFill>
                <a:latin typeface="Calibri" panose="020F0502020204030204" pitchFamily="34" charset="0"/>
                <a:ea typeface="Calibri" panose="020F0502020204030204" pitchFamily="34" charset="0"/>
              </a:rPr>
              <a:t>PLUG-IN-HYBRID (jebkurš) = </a:t>
            </a:r>
            <a:r>
              <a:rPr lang="lv-LV" sz="2400" b="1" dirty="0">
                <a:solidFill>
                  <a:srgbClr val="002060"/>
                </a:solidFill>
                <a:latin typeface="Calibri" panose="020F0502020204030204" pitchFamily="34" charset="0"/>
                <a:ea typeface="Calibri" panose="020F0502020204030204" pitchFamily="34" charset="0"/>
              </a:rPr>
              <a:t>25€ (plānots)</a:t>
            </a:r>
            <a:endParaRPr lang="en-US" sz="2400" b="1" dirty="0">
              <a:solidFill>
                <a:srgbClr val="00206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14859856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767" y="735480"/>
            <a:ext cx="8599556" cy="325906"/>
          </a:xfrm>
          <a:ln w="12700">
            <a:miter lim="400000"/>
          </a:ln>
        </p:spPr>
        <p:txBody>
          <a:bodyPr lIns="40150" tIns="40150" rIns="40150" bIns="40150" anchor="ctr">
            <a:normAutofit fontScale="90000"/>
          </a:bodyPr>
          <a:lstStyle/>
          <a:p>
            <a:pPr>
              <a:lnSpc>
                <a:spcPct val="120000"/>
              </a:lnSpc>
            </a:pPr>
            <a:r>
              <a:rPr lang="lv-LV" sz="2865" dirty="0"/>
              <a:t>UVTN </a:t>
            </a:r>
            <a:r>
              <a:rPr lang="en-US" sz="2865" dirty="0"/>
              <a:t>LIKMJU IESPAIDS</a:t>
            </a:r>
          </a:p>
        </p:txBody>
      </p:sp>
      <p:sp>
        <p:nvSpPr>
          <p:cNvPr id="38" name="9 Rectángulo"/>
          <p:cNvSpPr/>
          <p:nvPr/>
        </p:nvSpPr>
        <p:spPr>
          <a:xfrm>
            <a:off x="888668" y="2432997"/>
            <a:ext cx="1303210" cy="588043"/>
          </a:xfrm>
          <a:prstGeom prst="rect">
            <a:avLst/>
          </a:prstGeom>
        </p:spPr>
        <p:txBody>
          <a:bodyPr wrap="square" lIns="33717" tIns="16858" rIns="33717" bIns="16858">
            <a:spAutoFit/>
          </a:bodyPr>
          <a:lstStyle/>
          <a:p>
            <a:r>
              <a:rPr lang="en-US" b="1" kern="0" dirty="0">
                <a:solidFill>
                  <a:schemeClr val="bg1"/>
                </a:solidFill>
                <a:ea typeface="Verdana" pitchFamily="34" charset="0"/>
                <a:cs typeface="Verdana" pitchFamily="34" charset="0"/>
              </a:rPr>
              <a:t>ĪSTENOŠANA</a:t>
            </a:r>
            <a:endParaRPr lang="en-US" b="1" dirty="0">
              <a:solidFill>
                <a:schemeClr val="bg1"/>
              </a:solidFill>
              <a:ea typeface="Verdana" pitchFamily="34" charset="0"/>
              <a:cs typeface="Verdana" pitchFamily="34" charset="0"/>
            </a:endParaRPr>
          </a:p>
        </p:txBody>
      </p:sp>
      <p:sp>
        <p:nvSpPr>
          <p:cNvPr id="39" name="9 Rectángulo"/>
          <p:cNvSpPr/>
          <p:nvPr/>
        </p:nvSpPr>
        <p:spPr>
          <a:xfrm>
            <a:off x="3970270" y="2439271"/>
            <a:ext cx="1425836" cy="588043"/>
          </a:xfrm>
          <a:prstGeom prst="rect">
            <a:avLst/>
          </a:prstGeom>
        </p:spPr>
        <p:txBody>
          <a:bodyPr wrap="square" lIns="33717" tIns="16858" rIns="33717" bIns="16858">
            <a:spAutoFit/>
          </a:bodyPr>
          <a:lstStyle/>
          <a:p>
            <a:r>
              <a:rPr lang="en-US" b="1" kern="0" dirty="0">
                <a:solidFill>
                  <a:prstClr val="white"/>
                </a:solidFill>
                <a:ea typeface="Verdana" pitchFamily="34" charset="0"/>
                <a:cs typeface="Verdana" pitchFamily="34" charset="0"/>
              </a:rPr>
              <a:t>REZULTĀTS</a:t>
            </a:r>
            <a:endParaRPr lang="en-US" b="1" dirty="0">
              <a:solidFill>
                <a:prstClr val="white"/>
              </a:solidFill>
              <a:ea typeface="Verdana" pitchFamily="34" charset="0"/>
              <a:cs typeface="Verdana" pitchFamily="34" charset="0"/>
            </a:endParaRPr>
          </a:p>
        </p:txBody>
      </p:sp>
      <p:sp>
        <p:nvSpPr>
          <p:cNvPr id="40" name="9 Rectángulo"/>
          <p:cNvSpPr/>
          <p:nvPr/>
        </p:nvSpPr>
        <p:spPr>
          <a:xfrm>
            <a:off x="7427533" y="2469435"/>
            <a:ext cx="1340969" cy="588043"/>
          </a:xfrm>
          <a:prstGeom prst="rect">
            <a:avLst/>
          </a:prstGeom>
        </p:spPr>
        <p:txBody>
          <a:bodyPr wrap="square" lIns="33717" tIns="16858" rIns="33717" bIns="16858">
            <a:spAutoFit/>
          </a:bodyPr>
          <a:lstStyle/>
          <a:p>
            <a:r>
              <a:rPr lang="en-US" b="1" kern="0" dirty="0">
                <a:solidFill>
                  <a:prstClr val="white"/>
                </a:solidFill>
                <a:ea typeface="Verdana" pitchFamily="34" charset="0"/>
                <a:cs typeface="Verdana" pitchFamily="34" charset="0"/>
              </a:rPr>
              <a:t>Your text Here</a:t>
            </a:r>
            <a:endParaRPr lang="en-US" b="1" dirty="0">
              <a:solidFill>
                <a:prstClr val="white"/>
              </a:solidFill>
              <a:ea typeface="Verdana" pitchFamily="34" charset="0"/>
              <a:cs typeface="Verdana" pitchFamily="34" charset="0"/>
            </a:endParaRPr>
          </a:p>
        </p:txBody>
      </p:sp>
      <p:sp>
        <p:nvSpPr>
          <p:cNvPr id="47" name="Slide Number Placeholder 6">
            <a:extLst>
              <a:ext uri="{FF2B5EF4-FFF2-40B4-BE49-F238E27FC236}">
                <a16:creationId xmlns:a16="http://schemas.microsoft.com/office/drawing/2014/main" id="{2F68A2BE-AE88-6975-5290-6F57568D6389}"/>
              </a:ext>
            </a:extLst>
          </p:cNvPr>
          <p:cNvSpPr txBox="1">
            <a:spLocks/>
          </p:cNvSpPr>
          <p:nvPr/>
        </p:nvSpPr>
        <p:spPr>
          <a:xfrm>
            <a:off x="10250741" y="6137429"/>
            <a:ext cx="674697" cy="320626"/>
          </a:xfrm>
          <a:prstGeom prst="rect">
            <a:avLst/>
          </a:prstGeom>
        </p:spPr>
        <p:txBody>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29" dirty="0">
                <a:solidFill>
                  <a:schemeClr val="bg1">
                    <a:lumMod val="50000"/>
                  </a:schemeClr>
                </a:solidFill>
              </a:rPr>
              <a:t>2</a:t>
            </a:r>
          </a:p>
        </p:txBody>
      </p:sp>
      <p:graphicFrame>
        <p:nvGraphicFramePr>
          <p:cNvPr id="25" name="Content Placeholder 9">
            <a:extLst>
              <a:ext uri="{FF2B5EF4-FFF2-40B4-BE49-F238E27FC236}">
                <a16:creationId xmlns:a16="http://schemas.microsoft.com/office/drawing/2014/main" id="{58616C28-9CE4-F17D-B223-DB21F2225279}"/>
              </a:ext>
            </a:extLst>
          </p:cNvPr>
          <p:cNvGraphicFramePr>
            <a:graphicFrameLocks/>
          </p:cNvGraphicFramePr>
          <p:nvPr/>
        </p:nvGraphicFramePr>
        <p:xfrm>
          <a:off x="629684" y="2069922"/>
          <a:ext cx="8718476" cy="2292871"/>
        </p:xfrm>
        <a:graphic>
          <a:graphicData uri="http://schemas.openxmlformats.org/drawingml/2006/table">
            <a:tbl>
              <a:tblPr/>
              <a:tblGrid>
                <a:gridCol w="1785113">
                  <a:extLst>
                    <a:ext uri="{9D8B030D-6E8A-4147-A177-3AD203B41FA5}">
                      <a16:colId xmlns:a16="http://schemas.microsoft.com/office/drawing/2014/main" val="1168405797"/>
                    </a:ext>
                  </a:extLst>
                </a:gridCol>
                <a:gridCol w="949584">
                  <a:extLst>
                    <a:ext uri="{9D8B030D-6E8A-4147-A177-3AD203B41FA5}">
                      <a16:colId xmlns:a16="http://schemas.microsoft.com/office/drawing/2014/main" val="2268705597"/>
                    </a:ext>
                  </a:extLst>
                </a:gridCol>
                <a:gridCol w="942603">
                  <a:extLst>
                    <a:ext uri="{9D8B030D-6E8A-4147-A177-3AD203B41FA5}">
                      <a16:colId xmlns:a16="http://schemas.microsoft.com/office/drawing/2014/main" val="4217021333"/>
                    </a:ext>
                  </a:extLst>
                </a:gridCol>
                <a:gridCol w="970531">
                  <a:extLst>
                    <a:ext uri="{9D8B030D-6E8A-4147-A177-3AD203B41FA5}">
                      <a16:colId xmlns:a16="http://schemas.microsoft.com/office/drawing/2014/main" val="2020201359"/>
                    </a:ext>
                  </a:extLst>
                </a:gridCol>
                <a:gridCol w="1270767">
                  <a:extLst>
                    <a:ext uri="{9D8B030D-6E8A-4147-A177-3AD203B41FA5}">
                      <a16:colId xmlns:a16="http://schemas.microsoft.com/office/drawing/2014/main" val="1505341741"/>
                    </a:ext>
                  </a:extLst>
                </a:gridCol>
                <a:gridCol w="1207928">
                  <a:extLst>
                    <a:ext uri="{9D8B030D-6E8A-4147-A177-3AD203B41FA5}">
                      <a16:colId xmlns:a16="http://schemas.microsoft.com/office/drawing/2014/main" val="3090536426"/>
                    </a:ext>
                  </a:extLst>
                </a:gridCol>
                <a:gridCol w="942602">
                  <a:extLst>
                    <a:ext uri="{9D8B030D-6E8A-4147-A177-3AD203B41FA5}">
                      <a16:colId xmlns:a16="http://schemas.microsoft.com/office/drawing/2014/main" val="1700066020"/>
                    </a:ext>
                  </a:extLst>
                </a:gridCol>
                <a:gridCol w="649348">
                  <a:extLst>
                    <a:ext uri="{9D8B030D-6E8A-4147-A177-3AD203B41FA5}">
                      <a16:colId xmlns:a16="http://schemas.microsoft.com/office/drawing/2014/main" val="2956941688"/>
                    </a:ext>
                  </a:extLst>
                </a:gridCol>
              </a:tblGrid>
              <a:tr h="1052326">
                <a:tc>
                  <a:txBody>
                    <a:bodyPr/>
                    <a:lstStyle/>
                    <a:p>
                      <a:pPr algn="l" fontAlgn="ctr"/>
                      <a:r>
                        <a:rPr lang="lv-LV" sz="1400" b="1" i="0" u="none" strike="noStrike" noProof="0" dirty="0">
                          <a:solidFill>
                            <a:schemeClr val="tx1"/>
                          </a:solidFill>
                          <a:effectLst/>
                          <a:latin typeface="Arial Narrow" panose="020B0606020202030204" pitchFamily="34" charset="0"/>
                        </a:rPr>
                        <a:t>Grupa pēc </a:t>
                      </a:r>
                      <a:r>
                        <a:rPr lang="lv-LV" sz="1400" b="1" i="0" u="none" strike="noStrike" noProof="0" dirty="0" err="1">
                          <a:solidFill>
                            <a:schemeClr val="tx1"/>
                          </a:solidFill>
                          <a:effectLst/>
                          <a:latin typeface="Arial Narrow" panose="020B0606020202030204" pitchFamily="34" charset="0"/>
                        </a:rPr>
                        <a:t>kW</a:t>
                      </a:r>
                      <a:endParaRPr lang="lv-LV" sz="1400" b="1" i="0" u="none" strike="noStrike" noProof="0" dirty="0">
                        <a:solidFill>
                          <a:schemeClr val="tx1"/>
                        </a:solidFill>
                        <a:effectLst/>
                        <a:latin typeface="Arial Narrow" panose="020B0606020202030204" pitchFamily="34" charset="0"/>
                      </a:endParaRPr>
                    </a:p>
                  </a:txBody>
                  <a:tcPr marL="5576" marR="5576" marT="5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l" fontAlgn="t"/>
                      <a:r>
                        <a:rPr lang="lv-LV" sz="1400" b="1" i="0" u="none" strike="noStrike" noProof="0" dirty="0">
                          <a:solidFill>
                            <a:schemeClr val="tx1"/>
                          </a:solidFill>
                          <a:effectLst/>
                          <a:latin typeface="Arial Narrow" panose="020B0606020202030204" pitchFamily="34" charset="0"/>
                        </a:rPr>
                        <a:t>Likme EUR par </a:t>
                      </a:r>
                      <a:r>
                        <a:rPr lang="lv-LV" sz="1400" b="1" i="0" u="none" strike="noStrike" noProof="0" dirty="0" err="1">
                          <a:solidFill>
                            <a:schemeClr val="tx1"/>
                          </a:solidFill>
                          <a:effectLst/>
                          <a:latin typeface="Arial Narrow" panose="020B0606020202030204" pitchFamily="34" charset="0"/>
                        </a:rPr>
                        <a:t>kW</a:t>
                      </a:r>
                      <a:endParaRPr lang="lv-LV" sz="1400" b="1" i="0" u="none" strike="noStrike" noProof="0" dirty="0">
                        <a:solidFill>
                          <a:schemeClr val="tx1"/>
                        </a:solidFill>
                        <a:effectLst/>
                        <a:latin typeface="Arial Narrow" panose="020B0606020202030204" pitchFamily="34" charset="0"/>
                      </a:endParaRPr>
                    </a:p>
                  </a:txBody>
                  <a:tcPr marL="5576" marR="5576" marT="55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t"/>
                      <a:r>
                        <a:rPr lang="lv-LV" sz="1400" b="1" i="0" u="none" strike="noStrike" noProof="0" dirty="0">
                          <a:solidFill>
                            <a:schemeClr val="tx1"/>
                          </a:solidFill>
                          <a:effectLst/>
                          <a:latin typeface="Arial Narrow" panose="020B0606020202030204" pitchFamily="34" charset="0"/>
                        </a:rPr>
                        <a:t>Automašīnu skaits</a:t>
                      </a:r>
                    </a:p>
                  </a:txBody>
                  <a:tcPr marL="5576" marR="5576" marT="55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l" fontAlgn="t"/>
                      <a:r>
                        <a:rPr lang="lv-LV" sz="1400" b="1" i="0" u="none" strike="noStrike" noProof="0" dirty="0">
                          <a:solidFill>
                            <a:schemeClr val="tx1"/>
                          </a:solidFill>
                          <a:effectLst/>
                          <a:latin typeface="Arial Narrow" panose="020B0606020202030204" pitchFamily="34" charset="0"/>
                        </a:rPr>
                        <a:t>Automašīnu skaits, % no kopējā</a:t>
                      </a:r>
                    </a:p>
                  </a:txBody>
                  <a:tcPr marL="5576" marR="5576" marT="55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l" fontAlgn="t"/>
                      <a:r>
                        <a:rPr lang="lv-LV" sz="1400" b="1" i="0" u="none" strike="noStrike" noProof="0" dirty="0">
                          <a:solidFill>
                            <a:schemeClr val="tx1"/>
                          </a:solidFill>
                          <a:effectLst/>
                          <a:latin typeface="Arial Narrow" panose="020B0606020202030204" pitchFamily="34" charset="0"/>
                        </a:rPr>
                        <a:t>UVTN ieņēmumi 12 </a:t>
                      </a:r>
                      <a:r>
                        <a:rPr lang="lv-LV" sz="1400" b="1" i="0" u="none" strike="noStrike" noProof="0" dirty="0" err="1">
                          <a:solidFill>
                            <a:schemeClr val="tx1"/>
                          </a:solidFill>
                          <a:effectLst/>
                          <a:latin typeface="Arial Narrow" panose="020B0606020202030204" pitchFamily="34" charset="0"/>
                        </a:rPr>
                        <a:t>mēn</a:t>
                      </a:r>
                      <a:r>
                        <a:rPr lang="lv-LV" sz="1400" b="1" i="0" u="none" strike="noStrike" noProof="0" dirty="0">
                          <a:solidFill>
                            <a:schemeClr val="tx1"/>
                          </a:solidFill>
                          <a:effectLst/>
                          <a:latin typeface="Arial Narrow" panose="020B0606020202030204" pitchFamily="34" charset="0"/>
                        </a:rPr>
                        <a:t>. ESOŠAIS, EUR</a:t>
                      </a:r>
                    </a:p>
                  </a:txBody>
                  <a:tcPr marL="5576" marR="5576" marT="55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l" fontAlgn="t"/>
                      <a:r>
                        <a:rPr lang="lv-LV" sz="1400" b="1" i="0" u="none" strike="noStrike" noProof="0" dirty="0">
                          <a:solidFill>
                            <a:schemeClr val="tx1"/>
                          </a:solidFill>
                          <a:effectLst/>
                          <a:latin typeface="Arial Narrow" panose="020B0606020202030204" pitchFamily="34" charset="0"/>
                        </a:rPr>
                        <a:t>UVTN ieņēmumi 12 </a:t>
                      </a:r>
                      <a:r>
                        <a:rPr lang="lv-LV" sz="1400" b="1" i="0" u="none" strike="noStrike" noProof="0" dirty="0" err="1">
                          <a:solidFill>
                            <a:schemeClr val="tx1"/>
                          </a:solidFill>
                          <a:effectLst/>
                          <a:latin typeface="Arial Narrow" panose="020B0606020202030204" pitchFamily="34" charset="0"/>
                        </a:rPr>
                        <a:t>mēn</a:t>
                      </a:r>
                      <a:r>
                        <a:rPr lang="lv-LV" sz="1400" b="1" i="0" u="none" strike="noStrike" noProof="0" dirty="0">
                          <a:solidFill>
                            <a:schemeClr val="tx1"/>
                          </a:solidFill>
                          <a:effectLst/>
                          <a:latin typeface="Arial Narrow" panose="020B0606020202030204" pitchFamily="34" charset="0"/>
                        </a:rPr>
                        <a:t>. PRIEKŠLIKUMS, EUR</a:t>
                      </a:r>
                    </a:p>
                  </a:txBody>
                  <a:tcPr marL="5576" marR="5576" marT="55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l" fontAlgn="t"/>
                      <a:r>
                        <a:rPr lang="lv-LV" sz="1400" b="1" i="0" u="none" strike="noStrike" noProof="0" dirty="0">
                          <a:solidFill>
                            <a:schemeClr val="tx1"/>
                          </a:solidFill>
                          <a:effectLst/>
                          <a:latin typeface="Arial Narrow" panose="020B0606020202030204" pitchFamily="34" charset="0"/>
                        </a:rPr>
                        <a:t>Pieaugums, EUR</a:t>
                      </a:r>
                    </a:p>
                  </a:txBody>
                  <a:tcPr marL="5576" marR="5576" marT="55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l" fontAlgn="t"/>
                      <a:r>
                        <a:rPr lang="lv-LV" sz="1400" b="1" i="0" u="none" strike="noStrike" noProof="0" dirty="0">
                          <a:solidFill>
                            <a:schemeClr val="tx1"/>
                          </a:solidFill>
                          <a:effectLst/>
                          <a:latin typeface="Arial Narrow" panose="020B0606020202030204" pitchFamily="34" charset="0"/>
                        </a:rPr>
                        <a:t>Pieaugums, %</a:t>
                      </a:r>
                    </a:p>
                  </a:txBody>
                  <a:tcPr marL="5576" marR="5576" marT="55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2951884046"/>
                  </a:ext>
                </a:extLst>
              </a:tr>
              <a:tr h="248109">
                <a:tc>
                  <a:txBody>
                    <a:bodyPr/>
                    <a:lstStyle/>
                    <a:p>
                      <a:pPr algn="l" fontAlgn="b"/>
                      <a:r>
                        <a:rPr lang="en-US" sz="1400" b="0" i="0" u="none" strike="noStrike" dirty="0">
                          <a:effectLst/>
                          <a:latin typeface="Arial Narrow" panose="020B0606020202030204" pitchFamily="34" charset="0"/>
                        </a:rPr>
                        <a:t>&lt;130</a:t>
                      </a:r>
                    </a:p>
                  </a:txBody>
                  <a:tcPr marL="5576" marR="5576" marT="557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92D050"/>
                    </a:solidFill>
                  </a:tcPr>
                </a:tc>
                <a:tc>
                  <a:txBody>
                    <a:bodyPr/>
                    <a:lstStyle/>
                    <a:p>
                      <a:pPr algn="ctr" fontAlgn="b"/>
                      <a:r>
                        <a:rPr lang="en-US" sz="1400" b="0" i="0" u="none" strike="noStrike" dirty="0">
                          <a:effectLst/>
                          <a:latin typeface="Arial Narrow" panose="020B0606020202030204" pitchFamily="34" charset="0"/>
                        </a:rPr>
                        <a:t>0.3</a:t>
                      </a:r>
                      <a:r>
                        <a:rPr lang="lv-LV" sz="1400" b="0" i="0" u="none" strike="noStrike" dirty="0">
                          <a:effectLst/>
                          <a:latin typeface="Arial Narrow" panose="020B0606020202030204" pitchFamily="34" charset="0"/>
                        </a:rPr>
                        <a:t>0</a:t>
                      </a:r>
                      <a:endParaRPr lang="en-US" sz="1400" b="0" i="0" u="none" strike="noStrike" dirty="0">
                        <a:effectLst/>
                        <a:latin typeface="Arial Narrow" panose="020B0606020202030204" pitchFamily="34" charset="0"/>
                      </a:endParaRPr>
                    </a:p>
                  </a:txBody>
                  <a:tcPr marL="5576" marR="5576" marT="55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400" b="0" i="0" u="none" strike="noStrike">
                          <a:effectLst/>
                          <a:latin typeface="Arial Narrow" panose="020B0606020202030204" pitchFamily="34" charset="0"/>
                        </a:rPr>
                        <a:t>41,605</a:t>
                      </a:r>
                    </a:p>
                  </a:txBody>
                  <a:tcPr marL="5576" marR="5576" marT="55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effectLst/>
                          <a:latin typeface="Arial Narrow" panose="020B0606020202030204" pitchFamily="34" charset="0"/>
                        </a:rPr>
                        <a:t>71%</a:t>
                      </a:r>
                    </a:p>
                  </a:txBody>
                  <a:tcPr marL="5576" marR="5576" marT="55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dirty="0">
                          <a:effectLst/>
                          <a:latin typeface="Arial Narrow" panose="020B0606020202030204" pitchFamily="34" charset="0"/>
                        </a:rPr>
                        <a:t>€16,408,860</a:t>
                      </a:r>
                    </a:p>
                  </a:txBody>
                  <a:tcPr marL="5576" marR="5576" marT="55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effectLst/>
                          <a:latin typeface="Arial Narrow" panose="020B0606020202030204" pitchFamily="34" charset="0"/>
                        </a:rPr>
                        <a:t>€16,623,688</a:t>
                      </a:r>
                    </a:p>
                  </a:txBody>
                  <a:tcPr marL="5576" marR="5576" marT="55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effectLst/>
                          <a:latin typeface="Arial Narrow" panose="020B0606020202030204" pitchFamily="34" charset="0"/>
                        </a:rPr>
                        <a:t>€214,828</a:t>
                      </a:r>
                    </a:p>
                  </a:txBody>
                  <a:tcPr marL="5576" marR="5576" marT="55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dirty="0">
                          <a:effectLst/>
                          <a:latin typeface="Arial Narrow" panose="020B0606020202030204" pitchFamily="34" charset="0"/>
                        </a:rPr>
                        <a:t>1%</a:t>
                      </a:r>
                    </a:p>
                  </a:txBody>
                  <a:tcPr marL="5576" marR="5576" marT="557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05272718"/>
                  </a:ext>
                </a:extLst>
              </a:tr>
              <a:tr h="248109">
                <a:tc>
                  <a:txBody>
                    <a:bodyPr/>
                    <a:lstStyle/>
                    <a:p>
                      <a:pPr algn="l" fontAlgn="b"/>
                      <a:r>
                        <a:rPr lang="en-US" sz="1400" b="0" i="0" u="none" strike="noStrike" dirty="0">
                          <a:effectLst/>
                          <a:latin typeface="Arial Narrow" panose="020B0606020202030204" pitchFamily="34" charset="0"/>
                        </a:rPr>
                        <a:t>131-150</a:t>
                      </a:r>
                    </a:p>
                  </a:txBody>
                  <a:tcPr marL="5576" marR="5576" marT="5576" marB="0" anchor="b">
                    <a:lnL w="63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ctr" fontAlgn="b"/>
                      <a:r>
                        <a:rPr lang="en-US" sz="1400" b="0" i="0" u="none" strike="noStrike" dirty="0">
                          <a:effectLst/>
                          <a:latin typeface="Arial Narrow" panose="020B0606020202030204" pitchFamily="34" charset="0"/>
                        </a:rPr>
                        <a:t>0.35</a:t>
                      </a:r>
                    </a:p>
                  </a:txBody>
                  <a:tcPr marL="5576" marR="5576" marT="5576" marB="0" anchor="b">
                    <a:lnL>
                      <a:noFill/>
                    </a:lnL>
                    <a:lnR>
                      <a:noFill/>
                    </a:lnR>
                    <a:lnT>
                      <a:noFill/>
                    </a:lnT>
                    <a:lnB>
                      <a:noFill/>
                    </a:lnB>
                  </a:tcPr>
                </a:tc>
                <a:tc>
                  <a:txBody>
                    <a:bodyPr/>
                    <a:lstStyle/>
                    <a:p>
                      <a:pPr algn="ctr" fontAlgn="b"/>
                      <a:r>
                        <a:rPr lang="en-US" sz="1400" b="0" i="0" u="none" strike="noStrike" dirty="0">
                          <a:effectLst/>
                          <a:latin typeface="Arial Narrow" panose="020B0606020202030204" pitchFamily="34" charset="0"/>
                        </a:rPr>
                        <a:t>7,187</a:t>
                      </a:r>
                    </a:p>
                  </a:txBody>
                  <a:tcPr marL="5576" marR="5576" marT="5576" marB="0" anchor="b">
                    <a:lnL>
                      <a:noFill/>
                    </a:lnL>
                    <a:lnR>
                      <a:noFill/>
                    </a:lnR>
                    <a:lnT>
                      <a:noFill/>
                    </a:lnT>
                    <a:lnB>
                      <a:noFill/>
                    </a:lnB>
                  </a:tcPr>
                </a:tc>
                <a:tc>
                  <a:txBody>
                    <a:bodyPr/>
                    <a:lstStyle/>
                    <a:p>
                      <a:pPr algn="r" fontAlgn="b"/>
                      <a:r>
                        <a:rPr lang="en-US" sz="1400" b="0" i="0" u="none" strike="noStrike">
                          <a:effectLst/>
                          <a:latin typeface="Arial Narrow" panose="020B0606020202030204" pitchFamily="34" charset="0"/>
                        </a:rPr>
                        <a:t>12%</a:t>
                      </a:r>
                    </a:p>
                  </a:txBody>
                  <a:tcPr marL="5576" marR="5576" marT="5576" marB="0" anchor="b">
                    <a:lnL>
                      <a:noFill/>
                    </a:lnL>
                    <a:lnR>
                      <a:noFill/>
                    </a:lnR>
                    <a:lnT>
                      <a:noFill/>
                    </a:lnT>
                    <a:lnB>
                      <a:noFill/>
                    </a:lnB>
                  </a:tcPr>
                </a:tc>
                <a:tc>
                  <a:txBody>
                    <a:bodyPr/>
                    <a:lstStyle/>
                    <a:p>
                      <a:pPr algn="r" fontAlgn="b"/>
                      <a:r>
                        <a:rPr lang="en-US" sz="1400" b="0" i="0" u="none" strike="noStrike">
                          <a:effectLst/>
                          <a:latin typeface="Arial Narrow" panose="020B0606020202030204" pitchFamily="34" charset="0"/>
                        </a:rPr>
                        <a:t>€3,401,952</a:t>
                      </a:r>
                    </a:p>
                  </a:txBody>
                  <a:tcPr marL="5576" marR="5576" marT="5576" marB="0" anchor="b">
                    <a:lnL>
                      <a:noFill/>
                    </a:lnL>
                    <a:lnR>
                      <a:noFill/>
                    </a:lnR>
                    <a:lnT>
                      <a:noFill/>
                    </a:lnT>
                    <a:lnB>
                      <a:noFill/>
                    </a:lnB>
                  </a:tcPr>
                </a:tc>
                <a:tc>
                  <a:txBody>
                    <a:bodyPr/>
                    <a:lstStyle/>
                    <a:p>
                      <a:pPr algn="r" fontAlgn="b"/>
                      <a:r>
                        <a:rPr lang="en-US" sz="1400" b="0" i="0" u="none" strike="noStrike" dirty="0">
                          <a:effectLst/>
                          <a:latin typeface="Arial Narrow" panose="020B0606020202030204" pitchFamily="34" charset="0"/>
                        </a:rPr>
                        <a:t>€4,102,175</a:t>
                      </a:r>
                    </a:p>
                  </a:txBody>
                  <a:tcPr marL="5576" marR="5576" marT="5576" marB="0" anchor="b">
                    <a:lnL>
                      <a:noFill/>
                    </a:lnL>
                    <a:lnR>
                      <a:noFill/>
                    </a:lnR>
                    <a:lnT>
                      <a:noFill/>
                    </a:lnT>
                    <a:lnB>
                      <a:noFill/>
                    </a:lnB>
                  </a:tcPr>
                </a:tc>
                <a:tc>
                  <a:txBody>
                    <a:bodyPr/>
                    <a:lstStyle/>
                    <a:p>
                      <a:pPr algn="r" fontAlgn="b"/>
                      <a:r>
                        <a:rPr lang="en-US" sz="1400" b="0" i="0" u="none" strike="noStrike">
                          <a:effectLst/>
                          <a:latin typeface="Arial Narrow" panose="020B0606020202030204" pitchFamily="34" charset="0"/>
                        </a:rPr>
                        <a:t>€700,223</a:t>
                      </a:r>
                    </a:p>
                  </a:txBody>
                  <a:tcPr marL="5576" marR="5576" marT="5576" marB="0" anchor="b">
                    <a:lnL>
                      <a:noFill/>
                    </a:lnL>
                    <a:lnR>
                      <a:noFill/>
                    </a:lnR>
                    <a:lnT>
                      <a:noFill/>
                    </a:lnT>
                    <a:lnB>
                      <a:noFill/>
                    </a:lnB>
                  </a:tcPr>
                </a:tc>
                <a:tc>
                  <a:txBody>
                    <a:bodyPr/>
                    <a:lstStyle/>
                    <a:p>
                      <a:pPr algn="r" fontAlgn="b"/>
                      <a:r>
                        <a:rPr lang="en-US" sz="1400" b="0" i="0" u="none" strike="noStrike" dirty="0">
                          <a:effectLst/>
                          <a:latin typeface="Arial Narrow" panose="020B0606020202030204" pitchFamily="34" charset="0"/>
                        </a:rPr>
                        <a:t>21%</a:t>
                      </a:r>
                    </a:p>
                  </a:txBody>
                  <a:tcPr marL="5576" marR="5576" marT="557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38326493"/>
                  </a:ext>
                </a:extLst>
              </a:tr>
              <a:tr h="248109">
                <a:tc>
                  <a:txBody>
                    <a:bodyPr/>
                    <a:lstStyle/>
                    <a:p>
                      <a:pPr algn="l" fontAlgn="b"/>
                      <a:r>
                        <a:rPr lang="en-US" sz="1400" b="0" i="0" u="none" strike="noStrike" dirty="0">
                          <a:effectLst/>
                          <a:latin typeface="Arial Narrow" panose="020B0606020202030204" pitchFamily="34" charset="0"/>
                        </a:rPr>
                        <a:t>151-200</a:t>
                      </a:r>
                    </a:p>
                  </a:txBody>
                  <a:tcPr marL="5576" marR="5576" marT="5576" marB="0" anchor="b">
                    <a:lnL w="6350" cap="flat" cmpd="sng" algn="ctr">
                      <a:solidFill>
                        <a:srgbClr val="000000"/>
                      </a:solidFill>
                      <a:prstDash val="solid"/>
                      <a:round/>
                      <a:headEnd type="none" w="med" len="med"/>
                      <a:tailEnd type="none" w="med" len="med"/>
                    </a:lnL>
                    <a:lnR>
                      <a:noFill/>
                    </a:lnR>
                    <a:lnT>
                      <a:noFill/>
                    </a:lnT>
                    <a:lnB>
                      <a:noFill/>
                    </a:lnB>
                    <a:solidFill>
                      <a:srgbClr val="ED7D31"/>
                    </a:solidFill>
                  </a:tcPr>
                </a:tc>
                <a:tc>
                  <a:txBody>
                    <a:bodyPr/>
                    <a:lstStyle/>
                    <a:p>
                      <a:pPr algn="ctr" fontAlgn="b"/>
                      <a:r>
                        <a:rPr lang="en-US" sz="1400" b="0" i="0" u="none" strike="noStrike" dirty="0">
                          <a:effectLst/>
                          <a:latin typeface="Arial Narrow" panose="020B0606020202030204" pitchFamily="34" charset="0"/>
                        </a:rPr>
                        <a:t>0.5</a:t>
                      </a:r>
                      <a:r>
                        <a:rPr lang="lv-LV" sz="1400" b="0" i="0" u="none" strike="noStrike" dirty="0">
                          <a:effectLst/>
                          <a:latin typeface="Arial Narrow" panose="020B0606020202030204" pitchFamily="34" charset="0"/>
                        </a:rPr>
                        <a:t>0</a:t>
                      </a:r>
                      <a:endParaRPr lang="en-US" sz="1400" b="0" i="0" u="none" strike="noStrike" dirty="0">
                        <a:effectLst/>
                        <a:latin typeface="Arial Narrow" panose="020B0606020202030204" pitchFamily="34" charset="0"/>
                      </a:endParaRPr>
                    </a:p>
                  </a:txBody>
                  <a:tcPr marL="5576" marR="5576" marT="5576" marB="0" anchor="b">
                    <a:lnL>
                      <a:noFill/>
                    </a:lnL>
                    <a:lnR>
                      <a:noFill/>
                    </a:lnR>
                    <a:lnT>
                      <a:noFill/>
                    </a:lnT>
                    <a:lnB>
                      <a:noFill/>
                    </a:lnB>
                  </a:tcPr>
                </a:tc>
                <a:tc>
                  <a:txBody>
                    <a:bodyPr/>
                    <a:lstStyle/>
                    <a:p>
                      <a:pPr algn="ctr" fontAlgn="b"/>
                      <a:r>
                        <a:rPr lang="en-US" sz="1400" b="0" i="0" u="none" strike="noStrike" dirty="0">
                          <a:effectLst/>
                          <a:latin typeface="Arial Narrow" panose="020B0606020202030204" pitchFamily="34" charset="0"/>
                        </a:rPr>
                        <a:t>6,738</a:t>
                      </a:r>
                    </a:p>
                  </a:txBody>
                  <a:tcPr marL="5576" marR="5576" marT="5576" marB="0" anchor="b">
                    <a:lnL>
                      <a:noFill/>
                    </a:lnL>
                    <a:lnR>
                      <a:noFill/>
                    </a:lnR>
                    <a:lnT>
                      <a:noFill/>
                    </a:lnT>
                    <a:lnB>
                      <a:noFill/>
                    </a:lnB>
                  </a:tcPr>
                </a:tc>
                <a:tc>
                  <a:txBody>
                    <a:bodyPr/>
                    <a:lstStyle/>
                    <a:p>
                      <a:pPr algn="r" fontAlgn="b"/>
                      <a:r>
                        <a:rPr lang="en-US" sz="1400" b="0" i="0" u="none" strike="noStrike">
                          <a:effectLst/>
                          <a:latin typeface="Arial Narrow" panose="020B0606020202030204" pitchFamily="34" charset="0"/>
                        </a:rPr>
                        <a:t>12%</a:t>
                      </a:r>
                    </a:p>
                  </a:txBody>
                  <a:tcPr marL="5576" marR="5576" marT="5576" marB="0" anchor="b">
                    <a:lnL>
                      <a:noFill/>
                    </a:lnL>
                    <a:lnR>
                      <a:noFill/>
                    </a:lnR>
                    <a:lnT>
                      <a:noFill/>
                    </a:lnT>
                    <a:lnB>
                      <a:noFill/>
                    </a:lnB>
                  </a:tcPr>
                </a:tc>
                <a:tc>
                  <a:txBody>
                    <a:bodyPr/>
                    <a:lstStyle/>
                    <a:p>
                      <a:pPr algn="r" fontAlgn="b"/>
                      <a:r>
                        <a:rPr lang="en-US" sz="1400" b="0" i="0" u="none" strike="noStrike">
                          <a:effectLst/>
                          <a:latin typeface="Arial Narrow" panose="020B0606020202030204" pitchFamily="34" charset="0"/>
                        </a:rPr>
                        <a:t>€4,602,516</a:t>
                      </a:r>
                    </a:p>
                  </a:txBody>
                  <a:tcPr marL="5576" marR="5576" marT="5576" marB="0" anchor="b">
                    <a:lnL>
                      <a:noFill/>
                    </a:lnL>
                    <a:lnR>
                      <a:noFill/>
                    </a:lnR>
                    <a:lnT>
                      <a:noFill/>
                    </a:lnT>
                    <a:lnB>
                      <a:noFill/>
                    </a:lnB>
                  </a:tcPr>
                </a:tc>
                <a:tc>
                  <a:txBody>
                    <a:bodyPr/>
                    <a:lstStyle/>
                    <a:p>
                      <a:pPr algn="r" fontAlgn="b"/>
                      <a:r>
                        <a:rPr lang="en-US" sz="1400" b="0" i="0" u="none" strike="noStrike">
                          <a:effectLst/>
                          <a:latin typeface="Arial Narrow" panose="020B0606020202030204" pitchFamily="34" charset="0"/>
                        </a:rPr>
                        <a:t>€7,169,755</a:t>
                      </a:r>
                    </a:p>
                  </a:txBody>
                  <a:tcPr marL="5576" marR="5576" marT="5576" marB="0" anchor="b">
                    <a:lnL>
                      <a:noFill/>
                    </a:lnL>
                    <a:lnR>
                      <a:noFill/>
                    </a:lnR>
                    <a:lnT>
                      <a:noFill/>
                    </a:lnT>
                    <a:lnB>
                      <a:noFill/>
                    </a:lnB>
                  </a:tcPr>
                </a:tc>
                <a:tc>
                  <a:txBody>
                    <a:bodyPr/>
                    <a:lstStyle/>
                    <a:p>
                      <a:pPr algn="r" fontAlgn="b"/>
                      <a:r>
                        <a:rPr lang="en-US" sz="1400" b="0" i="0" u="none" strike="noStrike" dirty="0">
                          <a:effectLst/>
                          <a:latin typeface="Arial Narrow" panose="020B0606020202030204" pitchFamily="34" charset="0"/>
                        </a:rPr>
                        <a:t>€2,567,239</a:t>
                      </a:r>
                    </a:p>
                  </a:txBody>
                  <a:tcPr marL="5576" marR="5576" marT="5576" marB="0" anchor="b">
                    <a:lnL>
                      <a:noFill/>
                    </a:lnL>
                    <a:lnR>
                      <a:noFill/>
                    </a:lnR>
                    <a:lnT>
                      <a:noFill/>
                    </a:lnT>
                    <a:lnB>
                      <a:noFill/>
                    </a:lnB>
                  </a:tcPr>
                </a:tc>
                <a:tc>
                  <a:txBody>
                    <a:bodyPr/>
                    <a:lstStyle/>
                    <a:p>
                      <a:pPr algn="r" fontAlgn="b"/>
                      <a:r>
                        <a:rPr lang="en-US" sz="1400" b="0" i="0" u="none" strike="noStrike" dirty="0">
                          <a:effectLst/>
                          <a:latin typeface="Arial Narrow" panose="020B0606020202030204" pitchFamily="34" charset="0"/>
                        </a:rPr>
                        <a:t>56%</a:t>
                      </a:r>
                    </a:p>
                  </a:txBody>
                  <a:tcPr marL="5576" marR="5576" marT="557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13778603"/>
                  </a:ext>
                </a:extLst>
              </a:tr>
              <a:tr h="248109">
                <a:tc>
                  <a:txBody>
                    <a:bodyPr/>
                    <a:lstStyle/>
                    <a:p>
                      <a:pPr algn="l" fontAlgn="b"/>
                      <a:r>
                        <a:rPr lang="lv-LV" sz="1400" b="0" i="0" u="none" strike="noStrike" dirty="0">
                          <a:effectLst/>
                          <a:latin typeface="Arial Narrow" panose="020B0606020202030204" pitchFamily="34" charset="0"/>
                        </a:rPr>
                        <a:t>&gt;</a:t>
                      </a:r>
                      <a:r>
                        <a:rPr lang="en-US" sz="1400" b="0" i="0" u="none" strike="noStrike" dirty="0">
                          <a:effectLst/>
                          <a:latin typeface="Arial Narrow" panose="020B0606020202030204" pitchFamily="34" charset="0"/>
                        </a:rPr>
                        <a:t>201</a:t>
                      </a:r>
                    </a:p>
                  </a:txBody>
                  <a:tcPr marL="5576" marR="5576" marT="5576"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0" i="0" u="none" strike="noStrike" dirty="0">
                          <a:effectLst/>
                          <a:latin typeface="Arial Narrow" panose="020B0606020202030204" pitchFamily="34" charset="0"/>
                        </a:rPr>
                        <a:t>0.7</a:t>
                      </a:r>
                      <a:r>
                        <a:rPr lang="lv-LV" sz="1400" b="0" i="0" u="none" strike="noStrike" dirty="0">
                          <a:effectLst/>
                          <a:latin typeface="Arial Narrow" panose="020B0606020202030204" pitchFamily="34" charset="0"/>
                        </a:rPr>
                        <a:t>0</a:t>
                      </a:r>
                      <a:endParaRPr lang="en-US" sz="1400" b="0" i="0" u="none" strike="noStrike" dirty="0">
                        <a:effectLst/>
                        <a:latin typeface="Arial Narrow" panose="020B0606020202030204" pitchFamily="34" charset="0"/>
                      </a:endParaRPr>
                    </a:p>
                  </a:txBody>
                  <a:tcPr marL="5576" marR="5576" marT="557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Arial Narrow" panose="020B0606020202030204" pitchFamily="34" charset="0"/>
                        </a:rPr>
                        <a:t>2,733</a:t>
                      </a:r>
                    </a:p>
                  </a:txBody>
                  <a:tcPr marL="5576" marR="5576" marT="557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effectLst/>
                          <a:latin typeface="Arial Narrow" panose="020B0606020202030204" pitchFamily="34" charset="0"/>
                        </a:rPr>
                        <a:t>5%</a:t>
                      </a:r>
                    </a:p>
                  </a:txBody>
                  <a:tcPr marL="5576" marR="5576" marT="557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effectLst/>
                          <a:latin typeface="Arial Narrow" panose="020B0606020202030204" pitchFamily="34" charset="0"/>
                        </a:rPr>
                        <a:t>€2,079,252</a:t>
                      </a:r>
                    </a:p>
                  </a:txBody>
                  <a:tcPr marL="5576" marR="5576" marT="557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effectLst/>
                          <a:latin typeface="Arial Narrow" panose="020B0606020202030204" pitchFamily="34" charset="0"/>
                        </a:rPr>
                        <a:t>€5,353,731</a:t>
                      </a:r>
                    </a:p>
                  </a:txBody>
                  <a:tcPr marL="5576" marR="5576" marT="557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effectLst/>
                          <a:latin typeface="Arial Narrow" panose="020B0606020202030204" pitchFamily="34" charset="0"/>
                        </a:rPr>
                        <a:t>€3,274,479</a:t>
                      </a:r>
                    </a:p>
                  </a:txBody>
                  <a:tcPr marL="5576" marR="5576" marT="557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effectLst/>
                          <a:latin typeface="Arial Narrow" panose="020B0606020202030204" pitchFamily="34" charset="0"/>
                        </a:rPr>
                        <a:t>157%</a:t>
                      </a:r>
                    </a:p>
                  </a:txBody>
                  <a:tcPr marL="5576" marR="5576" marT="5576"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119443"/>
                  </a:ext>
                </a:extLst>
              </a:tr>
              <a:tr h="248109">
                <a:tc>
                  <a:txBody>
                    <a:bodyPr/>
                    <a:lstStyle/>
                    <a:p>
                      <a:pPr algn="l" fontAlgn="b"/>
                      <a:endParaRPr lang="en-US" sz="1400" b="0" i="0" u="none" strike="noStrike" dirty="0">
                        <a:effectLst/>
                        <a:latin typeface="Arial Narrow" panose="020B0606020202030204" pitchFamily="34" charset="0"/>
                      </a:endParaRPr>
                    </a:p>
                  </a:txBody>
                  <a:tcPr marL="5576" marR="5576" marT="55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dirty="0">
                        <a:effectLst/>
                        <a:latin typeface="Arial Narrow" panose="020B0606020202030204" pitchFamily="34" charset="0"/>
                      </a:endParaRPr>
                    </a:p>
                  </a:txBody>
                  <a:tcPr marL="5576" marR="5576" marT="55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400" b="1" i="0" u="none" strike="noStrike">
                          <a:effectLst/>
                          <a:latin typeface="Arial Narrow" panose="020B0606020202030204" pitchFamily="34" charset="0"/>
                        </a:rPr>
                        <a:t>58,263</a:t>
                      </a:r>
                    </a:p>
                  </a:txBody>
                  <a:tcPr marL="5576" marR="5576" marT="55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effectLst/>
                          <a:latin typeface="Arial Narrow" panose="020B0606020202030204" pitchFamily="34" charset="0"/>
                        </a:rPr>
                        <a:t>100%</a:t>
                      </a:r>
                    </a:p>
                  </a:txBody>
                  <a:tcPr marL="5576" marR="5576" marT="55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1" i="0" u="none" strike="noStrike">
                          <a:effectLst/>
                          <a:latin typeface="Arial Narrow" panose="020B0606020202030204" pitchFamily="34" charset="0"/>
                        </a:rPr>
                        <a:t>€26,492,580</a:t>
                      </a:r>
                    </a:p>
                  </a:txBody>
                  <a:tcPr marL="5576" marR="5576" marT="55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1" i="0" u="none" strike="noStrike">
                          <a:effectLst/>
                          <a:latin typeface="Arial Narrow" panose="020B0606020202030204" pitchFamily="34" charset="0"/>
                        </a:rPr>
                        <a:t>€33,249,350</a:t>
                      </a:r>
                    </a:p>
                  </a:txBody>
                  <a:tcPr marL="5576" marR="5576" marT="55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1" i="0" u="none" strike="noStrike" dirty="0">
                          <a:effectLst/>
                          <a:latin typeface="Arial Narrow" panose="020B0606020202030204" pitchFamily="34" charset="0"/>
                        </a:rPr>
                        <a:t>€6,756,770</a:t>
                      </a:r>
                    </a:p>
                  </a:txBody>
                  <a:tcPr marL="5576" marR="5576" marT="55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1" i="0" u="none" strike="noStrike" dirty="0">
                          <a:effectLst/>
                          <a:latin typeface="Arial Narrow" panose="020B0606020202030204" pitchFamily="34" charset="0"/>
                        </a:rPr>
                        <a:t>26%</a:t>
                      </a:r>
                    </a:p>
                  </a:txBody>
                  <a:tcPr marL="5576" marR="5576" marT="5576"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62709430"/>
                  </a:ext>
                </a:extLst>
              </a:tr>
            </a:tbl>
          </a:graphicData>
        </a:graphic>
      </p:graphicFrame>
      <p:sp>
        <p:nvSpPr>
          <p:cNvPr id="26" name="Rectangle 25">
            <a:extLst>
              <a:ext uri="{FF2B5EF4-FFF2-40B4-BE49-F238E27FC236}">
                <a16:creationId xmlns:a16="http://schemas.microsoft.com/office/drawing/2014/main" id="{3F23680B-E9EA-2545-BCE3-CB75887A50EF}"/>
              </a:ext>
            </a:extLst>
          </p:cNvPr>
          <p:cNvSpPr/>
          <p:nvPr/>
        </p:nvSpPr>
        <p:spPr>
          <a:xfrm>
            <a:off x="5226587" y="1706877"/>
            <a:ext cx="2529280" cy="3329193"/>
          </a:xfrm>
          <a:prstGeom prst="rect">
            <a:avLst/>
          </a:prstGeom>
          <a:no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EEDA83C-DFF3-B4F1-2160-25BBFB76C97A}"/>
              </a:ext>
            </a:extLst>
          </p:cNvPr>
          <p:cNvCxnSpPr>
            <a:cxnSpLocks/>
          </p:cNvCxnSpPr>
          <p:nvPr/>
        </p:nvCxnSpPr>
        <p:spPr>
          <a:xfrm>
            <a:off x="551709" y="4818881"/>
            <a:ext cx="4068318" cy="0"/>
          </a:xfrm>
          <a:prstGeom prst="line">
            <a:avLst/>
          </a:prstGeom>
          <a:ln>
            <a:solidFill>
              <a:srgbClr val="00A4DE"/>
            </a:solidFill>
          </a:ln>
        </p:spPr>
        <p:style>
          <a:lnRef idx="3">
            <a:schemeClr val="accent1"/>
          </a:lnRef>
          <a:fillRef idx="0">
            <a:schemeClr val="accent1"/>
          </a:fillRef>
          <a:effectRef idx="2">
            <a:schemeClr val="accent1"/>
          </a:effectRef>
          <a:fontRef idx="minor">
            <a:schemeClr val="tx1"/>
          </a:fontRef>
        </p:style>
      </p:cxnSp>
      <p:sp>
        <p:nvSpPr>
          <p:cNvPr id="12" name="Textplatzhalter 4">
            <a:extLst>
              <a:ext uri="{FF2B5EF4-FFF2-40B4-BE49-F238E27FC236}">
                <a16:creationId xmlns:a16="http://schemas.microsoft.com/office/drawing/2014/main" id="{FF7EE50C-6A22-BFC4-0F4E-434074EEF6A6}"/>
              </a:ext>
            </a:extLst>
          </p:cNvPr>
          <p:cNvSpPr txBox="1">
            <a:spLocks/>
          </p:cNvSpPr>
          <p:nvPr/>
        </p:nvSpPr>
        <p:spPr>
          <a:xfrm>
            <a:off x="551709" y="4502414"/>
            <a:ext cx="2371855" cy="283437"/>
          </a:xfrm>
          <a:prstGeom prst="rect">
            <a:avLst/>
          </a:prstGeom>
        </p:spPr>
        <p:txBody>
          <a:bodyPr/>
          <a:lstStyle>
            <a:lvl1pPr marL="185742" indent="-185742" algn="l" defTabSz="742969"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27" indent="-185742" algn="l" defTabSz="742969"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711" indent="-185742" algn="l" defTabSz="742969"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96"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80"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eaLnBrk="0" hangingPunct="0">
              <a:spcBef>
                <a:spcPct val="40000"/>
              </a:spcBef>
              <a:spcAft>
                <a:spcPct val="40000"/>
              </a:spcAft>
              <a:buClr>
                <a:srgbClr val="FF6600"/>
              </a:buClr>
              <a:buNone/>
            </a:pPr>
            <a:r>
              <a:rPr lang="en-US" sz="1229" b="1" dirty="0" err="1">
                <a:latin typeface="Arial" panose="020B0604020202020204" pitchFamily="34" charset="0"/>
                <a:cs typeface="Arial" panose="020B0604020202020204" pitchFamily="34" charset="0"/>
              </a:rPr>
              <a:t>Komentāri</a:t>
            </a:r>
            <a:endParaRPr lang="en-US" sz="1229"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1426108-08B7-DCDC-AA40-E82284F5D209}"/>
              </a:ext>
            </a:extLst>
          </p:cNvPr>
          <p:cNvSpPr txBox="1"/>
          <p:nvPr/>
        </p:nvSpPr>
        <p:spPr>
          <a:xfrm>
            <a:off x="528767" y="5171237"/>
            <a:ext cx="8920310" cy="1774963"/>
          </a:xfrm>
          <a:prstGeom prst="rect">
            <a:avLst/>
          </a:prstGeom>
          <a:noFill/>
        </p:spPr>
        <p:txBody>
          <a:bodyPr wrap="square" lIns="126450" tIns="94838" rIns="126450" bIns="94838" rtlCol="0" anchor="ctr">
            <a:noAutofit/>
          </a:bodyPr>
          <a:lstStyle/>
          <a:p>
            <a:pPr marL="301112" indent="-301112" algn="just">
              <a:buFont typeface="Arial" panose="020B0604020202020204" pitchFamily="34" charset="0"/>
              <a:buChar char="•"/>
            </a:pPr>
            <a:r>
              <a:rPr lang="lv-LV" sz="1229" dirty="0">
                <a:latin typeface="Arial Narrow" panose="020B0606020202030204" pitchFamily="34" charset="0"/>
                <a:cs typeface="Arial" panose="020B0604020202020204" pitchFamily="34" charset="0"/>
              </a:rPr>
              <a:t>Grupā līdz 130kW pamatā ietilpst ekonomiskās, kompaktās un vidējās klases automašīnas ar motora tilpumu līdz 2.0 litriem. Plānotās izmaiņas neradīs negatīvu ietekmi uz tautsaimniecību (mobilitātes nodrošināšana), jo bāzes likmes pieaugums ir 2 eiro mēnesī (UVTN no 31 eiro uz 33 eiro)</a:t>
            </a:r>
          </a:p>
          <a:p>
            <a:pPr marL="301112" indent="-301112" algn="just">
              <a:buFont typeface="Arial" panose="020B0604020202020204" pitchFamily="34" charset="0"/>
              <a:buChar char="•"/>
            </a:pPr>
            <a:r>
              <a:rPr lang="lv-LV" sz="1229" dirty="0">
                <a:latin typeface="Arial Narrow" panose="020B0606020202030204" pitchFamily="34" charset="0"/>
                <a:cs typeface="Arial" panose="020B0604020202020204" pitchFamily="34" charset="0"/>
              </a:rPr>
              <a:t>Grupā no 131kW līdz 150kW pamatā ietilpst vidējās klases automašīnas ar motora tilpumu līdz 2.0 litriem, kā arī </a:t>
            </a:r>
            <a:r>
              <a:rPr lang="lv-LV" sz="1229" dirty="0" err="1">
                <a:latin typeface="Arial Narrow" panose="020B0606020202030204" pitchFamily="34" charset="0"/>
                <a:cs typeface="Arial" panose="020B0604020202020204" pitchFamily="34" charset="0"/>
              </a:rPr>
              <a:t>hibrīddzinēji</a:t>
            </a:r>
            <a:r>
              <a:rPr lang="lv-LV" sz="1229" dirty="0">
                <a:latin typeface="Arial Narrow" panose="020B0606020202030204" pitchFamily="34" charset="0"/>
                <a:cs typeface="Arial" panose="020B0604020202020204" pitchFamily="34" charset="0"/>
              </a:rPr>
              <a:t> ar palielinātu jaudu</a:t>
            </a:r>
          </a:p>
          <a:p>
            <a:pPr marL="301112" indent="-301112" algn="just">
              <a:buFont typeface="Arial" panose="020B0604020202020204" pitchFamily="34" charset="0"/>
              <a:buChar char="•"/>
            </a:pPr>
            <a:r>
              <a:rPr lang="lv-LV" sz="1229" dirty="0">
                <a:latin typeface="Arial Narrow" panose="020B0606020202030204" pitchFamily="34" charset="0"/>
                <a:cs typeface="Arial" panose="020B0604020202020204" pitchFamily="34" charset="0"/>
              </a:rPr>
              <a:t>Grupā no 151kW līdz 200kW pamatā ietilpst automašīnas ar motora tilpumu līdz 3.0 litriem, daļa no šī tipa automašīnām iegūst no plānotajām izmaiņām reprezentatīvā sliekšņa celšanai</a:t>
            </a:r>
          </a:p>
          <a:p>
            <a:pPr marL="301112" indent="-301112" algn="just">
              <a:buFont typeface="Arial" panose="020B0604020202020204" pitchFamily="34" charset="0"/>
              <a:buChar char="•"/>
            </a:pPr>
            <a:r>
              <a:rPr lang="lv-LV" sz="1229" dirty="0">
                <a:latin typeface="Arial Narrow" panose="020B0606020202030204" pitchFamily="34" charset="0"/>
                <a:cs typeface="Arial" panose="020B0604020202020204" pitchFamily="34" charset="0"/>
              </a:rPr>
              <a:t>Grupa no 201kW ietilpst automašīnas ar lielas jaudas parametriem, no kurām vairums būs ieguvēji no plānotajām izmaiņām reprezentatīvā sliekšņa celšanai, kas joprojām radīs motivāciju maksāt paaugstināto UVTN likmi</a:t>
            </a:r>
          </a:p>
          <a:p>
            <a:pPr marL="301112" indent="-301112">
              <a:buFont typeface="Arial" panose="020B0604020202020204" pitchFamily="34" charset="0"/>
              <a:buChar char="•"/>
            </a:pPr>
            <a:endParaRPr lang="en-US" sz="1229" dirty="0">
              <a:latin typeface="Arial Narrow" panose="020B0606020202030204" pitchFamily="34" charset="0"/>
              <a:cs typeface="Arial" panose="020B0604020202020204" pitchFamily="34" charset="0"/>
            </a:endParaRPr>
          </a:p>
          <a:p>
            <a:pPr marL="301112" indent="-301112">
              <a:buFont typeface="Arial" panose="020B0604020202020204" pitchFamily="34" charset="0"/>
              <a:buChar char="•"/>
            </a:pPr>
            <a:endParaRPr lang="en-US" sz="2108" dirty="0" err="1"/>
          </a:p>
        </p:txBody>
      </p:sp>
    </p:spTree>
    <p:extLst>
      <p:ext uri="{BB962C8B-B14F-4D97-AF65-F5344CB8AC3E}">
        <p14:creationId xmlns:p14="http://schemas.microsoft.com/office/powerpoint/2010/main" val="1700390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p:cNvSpPr>
          <p:nvPr>
            <p:ph type="title"/>
          </p:nvPr>
        </p:nvSpPr>
        <p:spPr>
          <a:xfrm>
            <a:off x="765298" y="400073"/>
            <a:ext cx="6971442" cy="993857"/>
          </a:xfrm>
          <a:prstGeom prst="rect">
            <a:avLst/>
          </a:prstGeom>
        </p:spPr>
        <p:txBody>
          <a:bodyPr>
            <a:normAutofit/>
          </a:bodyPr>
          <a:lstStyle>
            <a:lvl1pPr>
              <a:lnSpc>
                <a:spcPct val="120000"/>
              </a:lnSpc>
            </a:lvl1pPr>
          </a:lstStyle>
          <a:p>
            <a:pPr lvl="0">
              <a:defRPr sz="1800">
                <a:solidFill>
                  <a:srgbClr val="000000"/>
                </a:solidFill>
              </a:defRPr>
            </a:pPr>
            <a:r>
              <a:rPr lang="lv-LV" sz="3600" dirty="0">
                <a:solidFill>
                  <a:srgbClr val="FFFFFF"/>
                </a:solidFill>
              </a:rPr>
              <a:t>Citi pasākumi</a:t>
            </a:r>
            <a:endParaRPr sz="3600" dirty="0">
              <a:solidFill>
                <a:srgbClr val="FFFFFF"/>
              </a:solidFill>
            </a:endParaRPr>
          </a:p>
        </p:txBody>
      </p:sp>
      <p:sp>
        <p:nvSpPr>
          <p:cNvPr id="5" name="Text Placeholder 2">
            <a:extLst>
              <a:ext uri="{FF2B5EF4-FFF2-40B4-BE49-F238E27FC236}">
                <a16:creationId xmlns:a16="http://schemas.microsoft.com/office/drawing/2014/main" id="{CFD1DC66-ABA5-4E29-BC07-D8ED47A6332F}"/>
              </a:ext>
            </a:extLst>
          </p:cNvPr>
          <p:cNvSpPr>
            <a:spLocks noGrp="1"/>
          </p:cNvSpPr>
          <p:nvPr>
            <p:ph type="body" idx="1"/>
          </p:nvPr>
        </p:nvSpPr>
        <p:spPr>
          <a:xfrm>
            <a:off x="456505" y="1840384"/>
            <a:ext cx="9793089" cy="5334686"/>
          </a:xfrm>
        </p:spPr>
        <p:txBody>
          <a:bodyPr anchor="t">
            <a:normAutofit/>
          </a:bodyPr>
          <a:lstStyle/>
          <a:p>
            <a:pPr marL="0" indent="0" algn="ctr">
              <a:buNone/>
            </a:pPr>
            <a:endParaRPr lang="lv-LV" sz="3600" dirty="0">
              <a:solidFill>
                <a:schemeClr val="tx1"/>
              </a:solidFill>
            </a:endParaRPr>
          </a:p>
          <a:p>
            <a:pPr algn="l"/>
            <a:r>
              <a:rPr lang="lv-LV" sz="3600" dirty="0">
                <a:solidFill>
                  <a:schemeClr val="tx1"/>
                </a:solidFill>
              </a:rPr>
              <a:t>TEN HCV EURO6;</a:t>
            </a:r>
          </a:p>
          <a:p>
            <a:pPr algn="l"/>
            <a:r>
              <a:rPr lang="lv-LV" sz="3600" dirty="0">
                <a:solidFill>
                  <a:schemeClr val="tx1"/>
                </a:solidFill>
              </a:rPr>
              <a:t>ZEZ zonas;</a:t>
            </a:r>
          </a:p>
          <a:p>
            <a:pPr algn="l"/>
            <a:r>
              <a:rPr lang="lv-LV" sz="3600" dirty="0">
                <a:solidFill>
                  <a:schemeClr val="tx1"/>
                </a:solidFill>
              </a:rPr>
              <a:t>PVN;</a:t>
            </a:r>
          </a:p>
          <a:p>
            <a:pPr algn="l"/>
            <a:r>
              <a:rPr lang="lv-LV" sz="3600" dirty="0">
                <a:solidFill>
                  <a:schemeClr val="tx1"/>
                </a:solidFill>
              </a:rPr>
              <a:t>Komersanta </a:t>
            </a:r>
            <a:r>
              <a:rPr lang="lv-LV" sz="3600" dirty="0" err="1">
                <a:solidFill>
                  <a:schemeClr val="tx1"/>
                </a:solidFill>
              </a:rPr>
              <a:t>elektroauto</a:t>
            </a:r>
            <a:r>
              <a:rPr lang="lv-LV" sz="3600" dirty="0">
                <a:solidFill>
                  <a:schemeClr val="tx1"/>
                </a:solidFill>
              </a:rPr>
              <a:t> uzlāde mājās;</a:t>
            </a:r>
          </a:p>
          <a:p>
            <a:pPr algn="l"/>
            <a:r>
              <a:rPr lang="lv-LV" sz="3600" dirty="0" err="1">
                <a:solidFill>
                  <a:schemeClr val="tx1"/>
                </a:solidFill>
              </a:rPr>
              <a:t>u.c.pasākumi</a:t>
            </a:r>
            <a:r>
              <a:rPr lang="lv-LV" sz="3600" dirty="0">
                <a:solidFill>
                  <a:schemeClr val="tx1"/>
                </a:solidFill>
              </a:rPr>
              <a:t>.</a:t>
            </a:r>
          </a:p>
          <a:p>
            <a:pPr algn="l"/>
            <a:endParaRPr lang="lv-LV" sz="3600" dirty="0">
              <a:solidFill>
                <a:schemeClr val="tx1"/>
              </a:solidFill>
            </a:endParaRPr>
          </a:p>
          <a:p>
            <a:pPr marL="0" indent="0" algn="l">
              <a:buNone/>
            </a:pPr>
            <a:endParaRPr lang="lv-LV" sz="3600" dirty="0">
              <a:solidFill>
                <a:schemeClr val="tx1"/>
              </a:solidFill>
            </a:endParaRPr>
          </a:p>
        </p:txBody>
      </p:sp>
      <p:sp>
        <p:nvSpPr>
          <p:cNvPr id="25" name="Shape 2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lIns="0" tIns="0" rIns="0" bIns="0">
            <a:normAutofit/>
          </a:bodyPr>
          <a:lstStyle>
            <a:lvl1pPr defTabSz="448055">
              <a:defRPr sz="1300"/>
            </a:lvl1pPr>
          </a:lstStyle>
          <a:p>
            <a:pPr lvl="0">
              <a:defRPr sz="1800"/>
            </a:pPr>
            <a:fld id="{86CB4B4D-7CA3-9044-876B-883B54F8677D}" type="slidenum">
              <a:rPr sz="1300"/>
              <a:t>35</a:t>
            </a:fld>
            <a:endParaRPr sz="1300"/>
          </a:p>
        </p:txBody>
      </p:sp>
    </p:spTree>
    <p:extLst>
      <p:ext uri="{BB962C8B-B14F-4D97-AF65-F5344CB8AC3E}">
        <p14:creationId xmlns:p14="http://schemas.microsoft.com/office/powerpoint/2010/main" val="2026685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hape 71"/>
          <p:cNvSpPr>
            <a:spLocks noGrp="1"/>
          </p:cNvSpPr>
          <p:nvPr>
            <p:ph type="title"/>
          </p:nvPr>
        </p:nvSpPr>
        <p:spPr>
          <a:xfrm>
            <a:off x="1506493" y="2150192"/>
            <a:ext cx="7206830" cy="2758228"/>
          </a:xfrm>
          <a:prstGeom prst="rect">
            <a:avLst/>
          </a:prstGeom>
        </p:spPr>
        <p:txBody>
          <a:bodyPr lIns="0" tIns="0" rIns="0" bIns="0">
            <a:normAutofit/>
          </a:bodyPr>
          <a:lstStyle>
            <a:lvl1pPr>
              <a:lnSpc>
                <a:spcPct val="120000"/>
              </a:lnSpc>
              <a:defRPr sz="4800"/>
            </a:lvl1pPr>
          </a:lstStyle>
          <a:p>
            <a:pPr lvl="0">
              <a:defRPr sz="1800">
                <a:solidFill>
                  <a:srgbClr val="000000"/>
                </a:solidFill>
              </a:defRPr>
            </a:pPr>
            <a:r>
              <a:rPr sz="4800" dirty="0" err="1">
                <a:solidFill>
                  <a:srgbClr val="FFFFFF"/>
                </a:solidFill>
              </a:rPr>
              <a:t>Paldies</a:t>
            </a:r>
            <a:r>
              <a:rPr sz="4800" dirty="0">
                <a:solidFill>
                  <a:srgbClr val="FFFFFF"/>
                </a:solidFill>
              </a:rPr>
              <a:t> par </a:t>
            </a:r>
            <a:r>
              <a:rPr sz="4800" dirty="0" err="1">
                <a:solidFill>
                  <a:srgbClr val="FFFFFF"/>
                </a:solidFill>
              </a:rPr>
              <a:t>uzmanību</a:t>
            </a:r>
            <a:r>
              <a:rPr sz="4800" dirty="0">
                <a:solidFill>
                  <a:srgbClr val="FFFFFF"/>
                </a:solidFill>
              </a:rPr>
              <a:t>!</a:t>
            </a:r>
          </a:p>
        </p:txBody>
      </p:sp>
      <p:sp>
        <p:nvSpPr>
          <p:cNvPr id="72" name="Shape 72"/>
          <p:cNvSpPr>
            <a:spLocks noGrp="1"/>
          </p:cNvSpPr>
          <p:nvPr>
            <p:ph type="body" idx="1"/>
          </p:nvPr>
        </p:nvSpPr>
        <p:spPr>
          <a:xfrm>
            <a:off x="1520510" y="5278756"/>
            <a:ext cx="7178796" cy="1674093"/>
          </a:xfrm>
          <a:prstGeom prst="rect">
            <a:avLst/>
          </a:prstGeom>
        </p:spPr>
        <p:txBody>
          <a:bodyPr/>
          <a:lstStyle/>
          <a:p>
            <a:pPr lvl="0">
              <a:lnSpc>
                <a:spcPct val="120000"/>
              </a:lnSpc>
              <a:spcBef>
                <a:spcPts val="0"/>
              </a:spcBef>
              <a:defRPr>
                <a:solidFill>
                  <a:srgbClr val="000000"/>
                </a:solidFill>
              </a:defRPr>
            </a:pPr>
            <a:r>
              <a:rPr dirty="0" err="1">
                <a:solidFill>
                  <a:srgbClr val="FFFFFF"/>
                </a:solidFill>
              </a:rPr>
              <a:t>Rīga</a:t>
            </a:r>
            <a:r>
              <a:rPr dirty="0">
                <a:solidFill>
                  <a:srgbClr val="FFFFFF"/>
                </a:solidFill>
              </a:rPr>
              <a:t>, 20</a:t>
            </a:r>
            <a:r>
              <a:rPr lang="lv-LV" dirty="0">
                <a:solidFill>
                  <a:srgbClr val="FFFFFF"/>
                </a:solidFill>
              </a:rPr>
              <a:t>23</a:t>
            </a:r>
            <a:endParaRPr dirty="0">
              <a:solidFill>
                <a:srgbClr val="FFFFFF"/>
              </a:solidFill>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1FDDE-E5D3-D11D-225D-B9C4D0EF251B}"/>
              </a:ext>
            </a:extLst>
          </p:cNvPr>
          <p:cNvSpPr>
            <a:spLocks noGrp="1"/>
          </p:cNvSpPr>
          <p:nvPr>
            <p:ph type="title"/>
          </p:nvPr>
        </p:nvSpPr>
        <p:spPr>
          <a:xfrm>
            <a:off x="453741" y="445756"/>
            <a:ext cx="7049996" cy="914815"/>
          </a:xfrm>
        </p:spPr>
        <p:txBody>
          <a:bodyPr>
            <a:normAutofit fontScale="90000"/>
          </a:bodyPr>
          <a:lstStyle/>
          <a:p>
            <a:r>
              <a:rPr lang="lv-LV" dirty="0"/>
              <a:t>Latvijas auto tirgus – lietoti pasažieru auto</a:t>
            </a:r>
            <a:endParaRPr lang="en-US" dirty="0"/>
          </a:p>
        </p:txBody>
      </p:sp>
      <p:sp>
        <p:nvSpPr>
          <p:cNvPr id="3" name="Text Placeholder 2">
            <a:extLst>
              <a:ext uri="{FF2B5EF4-FFF2-40B4-BE49-F238E27FC236}">
                <a16:creationId xmlns:a16="http://schemas.microsoft.com/office/drawing/2014/main" id="{375B6C0A-4607-F345-C303-9452C3CBE61B}"/>
              </a:ext>
            </a:extLst>
          </p:cNvPr>
          <p:cNvSpPr>
            <a:spLocks noGrp="1"/>
          </p:cNvSpPr>
          <p:nvPr>
            <p:ph type="body" idx="1"/>
          </p:nvPr>
        </p:nvSpPr>
        <p:spPr>
          <a:xfrm>
            <a:off x="8010874" y="1944463"/>
            <a:ext cx="2339111" cy="4494109"/>
          </a:xfrm>
        </p:spPr>
        <p:txBody>
          <a:bodyPr>
            <a:normAutofit lnSpcReduction="10000"/>
          </a:bodyPr>
          <a:lstStyle/>
          <a:p>
            <a:r>
              <a:rPr lang="lv-LV" dirty="0"/>
              <a:t>Lietoti auto = 72% no importa</a:t>
            </a:r>
          </a:p>
          <a:p>
            <a:r>
              <a:rPr lang="lv-LV" dirty="0"/>
              <a:t>67% vecāki par 10g</a:t>
            </a:r>
          </a:p>
          <a:p>
            <a:r>
              <a:rPr lang="lv-LV" dirty="0"/>
              <a:t>83% dīzelis</a:t>
            </a:r>
          </a:p>
          <a:p>
            <a:r>
              <a:rPr lang="lv-LV" dirty="0" err="1"/>
              <a:t>Vid</a:t>
            </a:r>
            <a:r>
              <a:rPr lang="lv-LV" dirty="0"/>
              <a:t> CO2 = 174g/km</a:t>
            </a:r>
          </a:p>
          <a:p>
            <a:r>
              <a:rPr lang="lv-LV" dirty="0"/>
              <a:t>1,66% BEV (+62%)</a:t>
            </a:r>
            <a:endParaRPr lang="en-US" dirty="0"/>
          </a:p>
        </p:txBody>
      </p:sp>
      <p:pic>
        <p:nvPicPr>
          <p:cNvPr id="2049" name="Picture 1" descr="Registered vehicles by Year">
            <a:extLst>
              <a:ext uri="{FF2B5EF4-FFF2-40B4-BE49-F238E27FC236}">
                <a16:creationId xmlns:a16="http://schemas.microsoft.com/office/drawing/2014/main" id="{470CA93A-6A80-C3B6-7588-A1DC715A3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741" y="2076447"/>
            <a:ext cx="7557132" cy="4227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01701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p:cNvSpPr>
          <p:nvPr>
            <p:ph type="title"/>
          </p:nvPr>
        </p:nvSpPr>
        <p:spPr>
          <a:xfrm>
            <a:off x="765298" y="400073"/>
            <a:ext cx="6971442" cy="993857"/>
          </a:xfrm>
          <a:prstGeom prst="rect">
            <a:avLst/>
          </a:prstGeom>
        </p:spPr>
        <p:txBody>
          <a:bodyPr>
            <a:normAutofit fontScale="90000"/>
          </a:bodyPr>
          <a:lstStyle>
            <a:lvl1pPr>
              <a:lnSpc>
                <a:spcPct val="120000"/>
              </a:lnSpc>
            </a:lvl1pPr>
          </a:lstStyle>
          <a:p>
            <a:pPr lvl="0">
              <a:defRPr sz="1800">
                <a:solidFill>
                  <a:srgbClr val="000000"/>
                </a:solidFill>
              </a:defRPr>
            </a:pPr>
            <a:r>
              <a:rPr lang="lv-LV" sz="3600" dirty="0">
                <a:solidFill>
                  <a:srgbClr val="FFFFFF"/>
                </a:solidFill>
              </a:rPr>
              <a:t>Jaunu pasažieru auto reģistrācijas </a:t>
            </a:r>
            <a:r>
              <a:rPr lang="lv-LV" sz="3600" b="1" dirty="0">
                <a:solidFill>
                  <a:srgbClr val="FF0000"/>
                </a:solidFill>
              </a:rPr>
              <a:t>ES</a:t>
            </a:r>
            <a:r>
              <a:rPr lang="lv-LV" sz="3600" dirty="0">
                <a:solidFill>
                  <a:srgbClr val="FFFFFF"/>
                </a:solidFill>
              </a:rPr>
              <a:t> pēc degvielas tipa</a:t>
            </a:r>
            <a:endParaRPr sz="3600" dirty="0">
              <a:solidFill>
                <a:srgbClr val="FFFFFF"/>
              </a:solidFill>
            </a:endParaRPr>
          </a:p>
        </p:txBody>
      </p:sp>
      <p:sp>
        <p:nvSpPr>
          <p:cNvPr id="5" name="Text Placeholder 2">
            <a:extLst>
              <a:ext uri="{FF2B5EF4-FFF2-40B4-BE49-F238E27FC236}">
                <a16:creationId xmlns:a16="http://schemas.microsoft.com/office/drawing/2014/main" id="{CFD1DC66-ABA5-4E29-BC07-D8ED47A6332F}"/>
              </a:ext>
            </a:extLst>
          </p:cNvPr>
          <p:cNvSpPr>
            <a:spLocks noGrp="1"/>
          </p:cNvSpPr>
          <p:nvPr>
            <p:ph type="body" idx="1"/>
          </p:nvPr>
        </p:nvSpPr>
        <p:spPr>
          <a:xfrm>
            <a:off x="456505" y="1840384"/>
            <a:ext cx="9793089" cy="5334686"/>
          </a:xfrm>
        </p:spPr>
        <p:txBody>
          <a:bodyPr anchor="t">
            <a:normAutofit/>
          </a:bodyPr>
          <a:lstStyle/>
          <a:p>
            <a:pPr marL="0" indent="0" algn="l">
              <a:buNone/>
            </a:pPr>
            <a:r>
              <a:rPr lang="lv-LV" sz="3600" dirty="0">
                <a:solidFill>
                  <a:schemeClr val="tx1"/>
                </a:solidFill>
              </a:rPr>
              <a:t> </a:t>
            </a:r>
          </a:p>
        </p:txBody>
      </p:sp>
      <p:sp>
        <p:nvSpPr>
          <p:cNvPr id="25" name="Shape 25"/>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lIns="0" tIns="0" rIns="0" bIns="0">
            <a:normAutofit/>
          </a:bodyPr>
          <a:lstStyle>
            <a:lvl1pPr defTabSz="448055">
              <a:defRPr sz="1300"/>
            </a:lvl1pPr>
          </a:lstStyle>
          <a:p>
            <a:pPr lvl="0">
              <a:defRPr sz="1800"/>
            </a:pPr>
            <a:fld id="{86CB4B4D-7CA3-9044-876B-883B54F8677D}" type="slidenum">
              <a:rPr sz="1300"/>
              <a:t>5</a:t>
            </a:fld>
            <a:endParaRPr sz="1300"/>
          </a:p>
        </p:txBody>
      </p:sp>
      <p:pic>
        <p:nvPicPr>
          <p:cNvPr id="12" name="Picture 11" descr="Chart, pie chart&#10;&#10;Description automatically generated">
            <a:extLst>
              <a:ext uri="{FF2B5EF4-FFF2-40B4-BE49-F238E27FC236}">
                <a16:creationId xmlns:a16="http://schemas.microsoft.com/office/drawing/2014/main" id="{4C391E30-6E50-1E5A-C07B-BA73BDE3E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905" y="1501888"/>
            <a:ext cx="4639091" cy="3097399"/>
          </a:xfrm>
          <a:prstGeom prst="rect">
            <a:avLst/>
          </a:prstGeom>
        </p:spPr>
      </p:pic>
      <p:pic>
        <p:nvPicPr>
          <p:cNvPr id="14" name="Picture 13" descr="Chart, pie chart&#10;&#10;Description automatically generated">
            <a:extLst>
              <a:ext uri="{FF2B5EF4-FFF2-40B4-BE49-F238E27FC236}">
                <a16:creationId xmlns:a16="http://schemas.microsoft.com/office/drawing/2014/main" id="{8B34AB32-AC07-7379-5202-88AA47042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2629" y="1501888"/>
            <a:ext cx="4684906" cy="3097400"/>
          </a:xfrm>
          <a:prstGeom prst="rect">
            <a:avLst/>
          </a:prstGeom>
        </p:spPr>
      </p:pic>
      <p:pic>
        <p:nvPicPr>
          <p:cNvPr id="16" name="Picture 15" descr="Chart, pie chart&#10;&#10;Description automatically generated">
            <a:extLst>
              <a:ext uri="{FF2B5EF4-FFF2-40B4-BE49-F238E27FC236}">
                <a16:creationId xmlns:a16="http://schemas.microsoft.com/office/drawing/2014/main" id="{D526AFD0-6FA4-AC75-3562-1C9C80059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2629" y="4337537"/>
            <a:ext cx="4684906" cy="2989351"/>
          </a:xfrm>
          <a:prstGeom prst="rect">
            <a:avLst/>
          </a:prstGeom>
        </p:spPr>
      </p:pic>
      <p:pic>
        <p:nvPicPr>
          <p:cNvPr id="18" name="Picture 17" descr="Chart, pie chart&#10;&#10;Description automatically generated">
            <a:extLst>
              <a:ext uri="{FF2B5EF4-FFF2-40B4-BE49-F238E27FC236}">
                <a16:creationId xmlns:a16="http://schemas.microsoft.com/office/drawing/2014/main" id="{82E1FDB7-6E41-5800-80E6-774DC55AF9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1817" y="4371716"/>
            <a:ext cx="4411053" cy="2967805"/>
          </a:xfrm>
          <a:prstGeom prst="rect">
            <a:avLst/>
          </a:prstGeom>
        </p:spPr>
      </p:pic>
      <p:sp>
        <p:nvSpPr>
          <p:cNvPr id="19" name="TextBox 18">
            <a:extLst>
              <a:ext uri="{FF2B5EF4-FFF2-40B4-BE49-F238E27FC236}">
                <a16:creationId xmlns:a16="http://schemas.microsoft.com/office/drawing/2014/main" id="{5DED1B3D-F26C-163A-F4C4-078AC71095A5}"/>
              </a:ext>
            </a:extLst>
          </p:cNvPr>
          <p:cNvSpPr txBox="1"/>
          <p:nvPr/>
        </p:nvSpPr>
        <p:spPr>
          <a:xfrm>
            <a:off x="938031" y="2791786"/>
            <a:ext cx="1219810" cy="5943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61" tIns="50461" rIns="50461" bIns="50461"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LV" sz="1600" b="0" i="0" u="none" strike="noStrike" cap="none" spc="0" normalizeH="0" baseline="0" dirty="0">
                <a:ln>
                  <a:noFill/>
                </a:ln>
                <a:solidFill>
                  <a:srgbClr val="002060"/>
                </a:solidFill>
                <a:effectLst/>
                <a:uFillTx/>
                <a:latin typeface="+mj-lt"/>
                <a:ea typeface="+mj-ea"/>
                <a:cs typeface="+mj-cs"/>
                <a:sym typeface="Helvetica"/>
              </a:rPr>
              <a:t>BEV 1%</a:t>
            </a:r>
          </a:p>
          <a:p>
            <a:pPr marL="0" marR="0" indent="0" algn="l" defTabSz="457200" rtl="0" fontAlgn="auto" latinLnBrk="1" hangingPunct="0">
              <a:lnSpc>
                <a:spcPct val="100000"/>
              </a:lnSpc>
              <a:spcBef>
                <a:spcPts val="0"/>
              </a:spcBef>
              <a:spcAft>
                <a:spcPts val="0"/>
              </a:spcAft>
              <a:buClrTx/>
              <a:buSzTx/>
              <a:buFontTx/>
              <a:buNone/>
              <a:tabLst/>
            </a:pPr>
            <a:r>
              <a:rPr lang="en-LV" sz="1600" dirty="0">
                <a:solidFill>
                  <a:srgbClr val="002060"/>
                </a:solidFill>
              </a:rPr>
              <a:t>PHEV 0,9%</a:t>
            </a:r>
            <a:endParaRPr kumimoji="0" lang="en-LV" sz="1600" b="0" i="0" u="none" strike="noStrike" cap="none" spc="0" normalizeH="0" baseline="0" dirty="0">
              <a:ln>
                <a:noFill/>
              </a:ln>
              <a:solidFill>
                <a:srgbClr val="002060"/>
              </a:solidFill>
              <a:effectLst/>
              <a:uFillTx/>
              <a:latin typeface="+mj-lt"/>
              <a:ea typeface="+mj-ea"/>
              <a:cs typeface="+mj-cs"/>
              <a:sym typeface="Helvetica"/>
            </a:endParaRPr>
          </a:p>
        </p:txBody>
      </p:sp>
      <p:sp>
        <p:nvSpPr>
          <p:cNvPr id="20" name="TextBox 19">
            <a:extLst>
              <a:ext uri="{FF2B5EF4-FFF2-40B4-BE49-F238E27FC236}">
                <a16:creationId xmlns:a16="http://schemas.microsoft.com/office/drawing/2014/main" id="{D1DEE437-153E-E288-B730-95E5E8175514}"/>
              </a:ext>
            </a:extLst>
          </p:cNvPr>
          <p:cNvSpPr txBox="1"/>
          <p:nvPr/>
        </p:nvSpPr>
        <p:spPr>
          <a:xfrm>
            <a:off x="5592629" y="2791786"/>
            <a:ext cx="1219810" cy="5943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61" tIns="50461" rIns="50461" bIns="50461"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LV" sz="1600" b="0" i="0" u="none" strike="noStrike" cap="none" spc="0" normalizeH="0" baseline="0" dirty="0">
                <a:ln>
                  <a:noFill/>
                </a:ln>
                <a:solidFill>
                  <a:srgbClr val="002060"/>
                </a:solidFill>
                <a:effectLst/>
                <a:uFillTx/>
                <a:latin typeface="+mj-lt"/>
                <a:ea typeface="+mj-ea"/>
                <a:cs typeface="+mj-cs"/>
                <a:sym typeface="Helvetica"/>
              </a:rPr>
              <a:t>BEV 1,9%</a:t>
            </a:r>
          </a:p>
          <a:p>
            <a:pPr marL="0" marR="0" indent="0" algn="l" defTabSz="457200" rtl="0" fontAlgn="auto" latinLnBrk="1" hangingPunct="0">
              <a:lnSpc>
                <a:spcPct val="100000"/>
              </a:lnSpc>
              <a:spcBef>
                <a:spcPts val="0"/>
              </a:spcBef>
              <a:spcAft>
                <a:spcPts val="0"/>
              </a:spcAft>
              <a:buClrTx/>
              <a:buSzTx/>
              <a:buFontTx/>
              <a:buNone/>
              <a:tabLst/>
            </a:pPr>
            <a:r>
              <a:rPr lang="en-LV" sz="1600" dirty="0">
                <a:solidFill>
                  <a:srgbClr val="002060"/>
                </a:solidFill>
              </a:rPr>
              <a:t>PHEV 1,1%</a:t>
            </a:r>
            <a:endParaRPr kumimoji="0" lang="en-LV" sz="1600" b="0" i="0" u="none" strike="noStrike" cap="none" spc="0" normalizeH="0" baseline="0" dirty="0">
              <a:ln>
                <a:noFill/>
              </a:ln>
              <a:solidFill>
                <a:srgbClr val="002060"/>
              </a:solidFill>
              <a:effectLst/>
              <a:uFillTx/>
              <a:latin typeface="+mj-lt"/>
              <a:ea typeface="+mj-ea"/>
              <a:cs typeface="+mj-cs"/>
              <a:sym typeface="Helvetica"/>
            </a:endParaRPr>
          </a:p>
        </p:txBody>
      </p:sp>
      <p:sp>
        <p:nvSpPr>
          <p:cNvPr id="21" name="TextBox 20">
            <a:extLst>
              <a:ext uri="{FF2B5EF4-FFF2-40B4-BE49-F238E27FC236}">
                <a16:creationId xmlns:a16="http://schemas.microsoft.com/office/drawing/2014/main" id="{2DFE3D8B-8A07-33E8-FCB2-0EA920723218}"/>
              </a:ext>
            </a:extLst>
          </p:cNvPr>
          <p:cNvSpPr txBox="1"/>
          <p:nvPr/>
        </p:nvSpPr>
        <p:spPr>
          <a:xfrm>
            <a:off x="935664" y="5528966"/>
            <a:ext cx="1219810" cy="5943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61" tIns="50461" rIns="50461" bIns="50461"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LV" sz="1600" b="0" i="0" u="none" strike="noStrike" cap="none" spc="0" normalizeH="0" baseline="0" dirty="0">
                <a:ln>
                  <a:noFill/>
                </a:ln>
                <a:solidFill>
                  <a:srgbClr val="002060"/>
                </a:solidFill>
                <a:effectLst/>
                <a:uFillTx/>
                <a:latin typeface="+mj-lt"/>
                <a:ea typeface="+mj-ea"/>
                <a:cs typeface="+mj-cs"/>
                <a:sym typeface="Helvetica"/>
              </a:rPr>
              <a:t>BEV 5,4%</a:t>
            </a:r>
          </a:p>
          <a:p>
            <a:pPr marL="0" marR="0" indent="0" algn="l" defTabSz="457200" rtl="0" fontAlgn="auto" latinLnBrk="1" hangingPunct="0">
              <a:lnSpc>
                <a:spcPct val="100000"/>
              </a:lnSpc>
              <a:spcBef>
                <a:spcPts val="0"/>
              </a:spcBef>
              <a:spcAft>
                <a:spcPts val="0"/>
              </a:spcAft>
              <a:buClrTx/>
              <a:buSzTx/>
              <a:buFontTx/>
              <a:buNone/>
              <a:tabLst/>
            </a:pPr>
            <a:r>
              <a:rPr lang="en-LV" sz="1600" dirty="0">
                <a:solidFill>
                  <a:srgbClr val="002060"/>
                </a:solidFill>
              </a:rPr>
              <a:t>PHEV 5,1%</a:t>
            </a:r>
            <a:endParaRPr kumimoji="0" lang="en-LV" sz="1600" b="0" i="0" u="none" strike="noStrike" cap="none" spc="0" normalizeH="0" baseline="0" dirty="0">
              <a:ln>
                <a:noFill/>
              </a:ln>
              <a:solidFill>
                <a:srgbClr val="002060"/>
              </a:solidFill>
              <a:effectLst/>
              <a:uFillTx/>
              <a:latin typeface="+mj-lt"/>
              <a:ea typeface="+mj-ea"/>
              <a:cs typeface="+mj-cs"/>
              <a:sym typeface="Helvetica"/>
            </a:endParaRPr>
          </a:p>
        </p:txBody>
      </p:sp>
      <p:sp>
        <p:nvSpPr>
          <p:cNvPr id="22" name="TextBox 21">
            <a:extLst>
              <a:ext uri="{FF2B5EF4-FFF2-40B4-BE49-F238E27FC236}">
                <a16:creationId xmlns:a16="http://schemas.microsoft.com/office/drawing/2014/main" id="{6491E197-22C8-8EE0-36E1-86909450CA95}"/>
              </a:ext>
            </a:extLst>
          </p:cNvPr>
          <p:cNvSpPr txBox="1"/>
          <p:nvPr/>
        </p:nvSpPr>
        <p:spPr>
          <a:xfrm>
            <a:off x="5592629" y="5528966"/>
            <a:ext cx="1219810" cy="5943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61" tIns="50461" rIns="50461" bIns="50461"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LV" sz="1600" b="0" i="0" u="none" strike="noStrike" cap="none" spc="0" normalizeH="0" baseline="0" dirty="0">
                <a:ln>
                  <a:noFill/>
                </a:ln>
                <a:solidFill>
                  <a:srgbClr val="002060"/>
                </a:solidFill>
                <a:effectLst/>
                <a:uFillTx/>
                <a:latin typeface="+mj-lt"/>
                <a:ea typeface="+mj-ea"/>
                <a:cs typeface="+mj-cs"/>
                <a:sym typeface="Helvetica"/>
              </a:rPr>
              <a:t>BEV 9,1%</a:t>
            </a:r>
          </a:p>
          <a:p>
            <a:pPr marL="0" marR="0" indent="0" algn="l" defTabSz="457200" rtl="0" fontAlgn="auto" latinLnBrk="1" hangingPunct="0">
              <a:lnSpc>
                <a:spcPct val="100000"/>
              </a:lnSpc>
              <a:spcBef>
                <a:spcPts val="0"/>
              </a:spcBef>
              <a:spcAft>
                <a:spcPts val="0"/>
              </a:spcAft>
              <a:buClrTx/>
              <a:buSzTx/>
              <a:buFontTx/>
              <a:buNone/>
              <a:tabLst/>
            </a:pPr>
            <a:r>
              <a:rPr lang="en-LV" sz="1600" dirty="0">
                <a:solidFill>
                  <a:srgbClr val="002060"/>
                </a:solidFill>
              </a:rPr>
              <a:t>PHEV 8,9%</a:t>
            </a:r>
            <a:endParaRPr kumimoji="0" lang="en-LV" sz="1600" b="0" i="0" u="none" strike="noStrike" cap="none" spc="0" normalizeH="0" baseline="0" dirty="0">
              <a:ln>
                <a:noFill/>
              </a:ln>
              <a:solidFill>
                <a:srgbClr val="002060"/>
              </a:solidFill>
              <a:effectLst/>
              <a:uFillTx/>
              <a:latin typeface="+mj-lt"/>
              <a:ea typeface="+mj-ea"/>
              <a:cs typeface="+mj-cs"/>
              <a:sym typeface="Helvetica"/>
            </a:endParaRPr>
          </a:p>
        </p:txBody>
      </p:sp>
    </p:spTree>
    <p:extLst>
      <p:ext uri="{BB962C8B-B14F-4D97-AF65-F5344CB8AC3E}">
        <p14:creationId xmlns:p14="http://schemas.microsoft.com/office/powerpoint/2010/main" val="3460073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p:cNvSpPr>
          <p:nvPr>
            <p:ph type="title"/>
          </p:nvPr>
        </p:nvSpPr>
        <p:spPr>
          <a:xfrm>
            <a:off x="765298" y="400073"/>
            <a:ext cx="6971442" cy="993857"/>
          </a:xfrm>
          <a:prstGeom prst="rect">
            <a:avLst/>
          </a:prstGeom>
        </p:spPr>
        <p:txBody>
          <a:bodyPr>
            <a:normAutofit fontScale="90000"/>
          </a:bodyPr>
          <a:lstStyle>
            <a:lvl1pPr>
              <a:lnSpc>
                <a:spcPct val="120000"/>
              </a:lnSpc>
            </a:lvl1pPr>
          </a:lstStyle>
          <a:p>
            <a:pPr lvl="0">
              <a:defRPr sz="1800">
                <a:solidFill>
                  <a:srgbClr val="000000"/>
                </a:solidFill>
              </a:defRPr>
            </a:pPr>
            <a:r>
              <a:rPr lang="lv-LV" sz="3600" dirty="0">
                <a:solidFill>
                  <a:srgbClr val="FFFFFF"/>
                </a:solidFill>
              </a:rPr>
              <a:t>Jaunu pasažieru auto reģistrācijas </a:t>
            </a:r>
            <a:r>
              <a:rPr lang="lv-LV" sz="3600" b="1" dirty="0">
                <a:solidFill>
                  <a:srgbClr val="FF0000"/>
                </a:solidFill>
              </a:rPr>
              <a:t>LV</a:t>
            </a:r>
            <a:r>
              <a:rPr lang="lv-LV" sz="3600" dirty="0">
                <a:solidFill>
                  <a:srgbClr val="FFFFFF"/>
                </a:solidFill>
              </a:rPr>
              <a:t> pēc degvielas tipa</a:t>
            </a:r>
            <a:endParaRPr sz="3600" dirty="0">
              <a:solidFill>
                <a:srgbClr val="FFFFFF"/>
              </a:solidFill>
            </a:endParaRPr>
          </a:p>
        </p:txBody>
      </p:sp>
      <p:sp>
        <p:nvSpPr>
          <p:cNvPr id="5" name="Text Placeholder 2">
            <a:extLst>
              <a:ext uri="{FF2B5EF4-FFF2-40B4-BE49-F238E27FC236}">
                <a16:creationId xmlns:a16="http://schemas.microsoft.com/office/drawing/2014/main" id="{CFD1DC66-ABA5-4E29-BC07-D8ED47A6332F}"/>
              </a:ext>
            </a:extLst>
          </p:cNvPr>
          <p:cNvSpPr>
            <a:spLocks noGrp="1"/>
          </p:cNvSpPr>
          <p:nvPr>
            <p:ph type="body" idx="1"/>
          </p:nvPr>
        </p:nvSpPr>
        <p:spPr>
          <a:xfrm>
            <a:off x="456505" y="1840384"/>
            <a:ext cx="9793089" cy="5334686"/>
          </a:xfrm>
        </p:spPr>
        <p:txBody>
          <a:bodyPr anchor="t">
            <a:normAutofit/>
          </a:bodyPr>
          <a:lstStyle/>
          <a:p>
            <a:pPr marL="0" indent="0" algn="l">
              <a:buNone/>
            </a:pPr>
            <a:r>
              <a:rPr lang="lv-LV" sz="3600" dirty="0">
                <a:solidFill>
                  <a:schemeClr val="tx1"/>
                </a:solidFill>
              </a:rPr>
              <a:t> </a:t>
            </a:r>
          </a:p>
        </p:txBody>
      </p:sp>
      <p:sp>
        <p:nvSpPr>
          <p:cNvPr id="25" name="Shape 2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lIns="0" tIns="0" rIns="0" bIns="0">
            <a:normAutofit/>
          </a:bodyPr>
          <a:lstStyle>
            <a:lvl1pPr defTabSz="448055">
              <a:defRPr sz="1300"/>
            </a:lvl1pPr>
          </a:lstStyle>
          <a:p>
            <a:pPr lvl="0">
              <a:defRPr sz="1800"/>
            </a:pPr>
            <a:fld id="{86CB4B4D-7CA3-9044-876B-883B54F8677D}" type="slidenum">
              <a:rPr sz="1300"/>
              <a:t>6</a:t>
            </a:fld>
            <a:endParaRPr sz="1300"/>
          </a:p>
        </p:txBody>
      </p:sp>
      <p:pic>
        <p:nvPicPr>
          <p:cNvPr id="3" name="Picture 2" descr="Chart&#10;&#10;Description automatically generated">
            <a:extLst>
              <a:ext uri="{FF2B5EF4-FFF2-40B4-BE49-F238E27FC236}">
                <a16:creationId xmlns:a16="http://schemas.microsoft.com/office/drawing/2014/main" id="{80474962-1034-C51F-8F88-6A4CE127C9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924" y="1508493"/>
            <a:ext cx="4557124" cy="2943379"/>
          </a:xfrm>
          <a:prstGeom prst="rect">
            <a:avLst/>
          </a:prstGeom>
        </p:spPr>
      </p:pic>
      <p:pic>
        <p:nvPicPr>
          <p:cNvPr id="6" name="Picture 5" descr="Chart&#10;&#10;Description automatically generated">
            <a:extLst>
              <a:ext uri="{FF2B5EF4-FFF2-40B4-BE49-F238E27FC236}">
                <a16:creationId xmlns:a16="http://schemas.microsoft.com/office/drawing/2014/main" id="{41CE6F87-909E-6B24-2CDE-3C9DF9A46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049" y="1508493"/>
            <a:ext cx="4293639" cy="2954701"/>
          </a:xfrm>
          <a:prstGeom prst="rect">
            <a:avLst/>
          </a:prstGeom>
        </p:spPr>
      </p:pic>
      <p:pic>
        <p:nvPicPr>
          <p:cNvPr id="8" name="Picture 7" descr="Chart&#10;&#10;Description automatically generated">
            <a:extLst>
              <a:ext uri="{FF2B5EF4-FFF2-40B4-BE49-F238E27FC236}">
                <a16:creationId xmlns:a16="http://schemas.microsoft.com/office/drawing/2014/main" id="{A9AE2815-7719-5977-C3BE-FB67ED9CB0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62" y="4330530"/>
            <a:ext cx="4712187" cy="3004791"/>
          </a:xfrm>
          <a:prstGeom prst="rect">
            <a:avLst/>
          </a:prstGeom>
        </p:spPr>
      </p:pic>
      <p:pic>
        <p:nvPicPr>
          <p:cNvPr id="10" name="Picture 9" descr="Chart, sunburst chart&#10;&#10;Description automatically generated">
            <a:extLst>
              <a:ext uri="{FF2B5EF4-FFF2-40B4-BE49-F238E27FC236}">
                <a16:creationId xmlns:a16="http://schemas.microsoft.com/office/drawing/2014/main" id="{4B4C62D7-5690-01B9-F9E5-F3B907211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3048" y="4266883"/>
            <a:ext cx="4446246" cy="3132084"/>
          </a:xfrm>
          <a:prstGeom prst="rect">
            <a:avLst/>
          </a:prstGeom>
        </p:spPr>
      </p:pic>
      <p:sp>
        <p:nvSpPr>
          <p:cNvPr id="13" name="TextBox 12">
            <a:extLst>
              <a:ext uri="{FF2B5EF4-FFF2-40B4-BE49-F238E27FC236}">
                <a16:creationId xmlns:a16="http://schemas.microsoft.com/office/drawing/2014/main" id="{15A06197-9259-7F2D-31D3-0898F1D307C4}"/>
              </a:ext>
            </a:extLst>
          </p:cNvPr>
          <p:cNvSpPr txBox="1"/>
          <p:nvPr/>
        </p:nvSpPr>
        <p:spPr>
          <a:xfrm>
            <a:off x="2790092" y="2790729"/>
            <a:ext cx="734646" cy="37890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61" tIns="50461" rIns="50461" bIns="50461"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LV" sz="1800" b="0" i="0" u="none" strike="noStrike" cap="none" spc="0" normalizeH="0" baseline="0" dirty="0">
                <a:ln>
                  <a:noFill/>
                </a:ln>
                <a:solidFill>
                  <a:srgbClr val="002060"/>
                </a:solidFill>
                <a:effectLst/>
                <a:uFillTx/>
                <a:latin typeface="+mj-lt"/>
                <a:ea typeface="+mj-ea"/>
                <a:cs typeface="+mj-cs"/>
                <a:sym typeface="Helvetica"/>
              </a:rPr>
              <a:t>2018</a:t>
            </a:r>
          </a:p>
        </p:txBody>
      </p:sp>
      <p:sp>
        <p:nvSpPr>
          <p:cNvPr id="14" name="TextBox 13">
            <a:extLst>
              <a:ext uri="{FF2B5EF4-FFF2-40B4-BE49-F238E27FC236}">
                <a16:creationId xmlns:a16="http://schemas.microsoft.com/office/drawing/2014/main" id="{5D78ADD2-69CC-F5A9-C953-7DC980DAE0D0}"/>
              </a:ext>
            </a:extLst>
          </p:cNvPr>
          <p:cNvSpPr txBox="1"/>
          <p:nvPr/>
        </p:nvSpPr>
        <p:spPr>
          <a:xfrm>
            <a:off x="7347216" y="2790729"/>
            <a:ext cx="734646" cy="37890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61" tIns="50461" rIns="50461" bIns="50461"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LV" sz="1800" b="0" i="0" u="none" strike="noStrike" cap="none" spc="0" normalizeH="0" baseline="0" dirty="0">
                <a:ln>
                  <a:noFill/>
                </a:ln>
                <a:solidFill>
                  <a:srgbClr val="002060"/>
                </a:solidFill>
                <a:effectLst/>
                <a:uFillTx/>
                <a:latin typeface="+mj-lt"/>
                <a:ea typeface="+mj-ea"/>
                <a:cs typeface="+mj-cs"/>
                <a:sym typeface="Helvetica"/>
              </a:rPr>
              <a:t>2019</a:t>
            </a:r>
          </a:p>
        </p:txBody>
      </p:sp>
      <p:sp>
        <p:nvSpPr>
          <p:cNvPr id="15" name="TextBox 14">
            <a:extLst>
              <a:ext uri="{FF2B5EF4-FFF2-40B4-BE49-F238E27FC236}">
                <a16:creationId xmlns:a16="http://schemas.microsoft.com/office/drawing/2014/main" id="{B644D3F0-77EF-3F48-8DEB-30B5292A6265}"/>
              </a:ext>
            </a:extLst>
          </p:cNvPr>
          <p:cNvSpPr txBox="1"/>
          <p:nvPr/>
        </p:nvSpPr>
        <p:spPr>
          <a:xfrm>
            <a:off x="2786745" y="5728816"/>
            <a:ext cx="734646" cy="37890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61" tIns="50461" rIns="50461" bIns="50461"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LV" sz="1800" b="0" i="0" u="none" strike="noStrike" cap="none" spc="0" normalizeH="0" baseline="0" dirty="0">
                <a:ln>
                  <a:noFill/>
                </a:ln>
                <a:solidFill>
                  <a:srgbClr val="002060"/>
                </a:solidFill>
                <a:effectLst/>
                <a:uFillTx/>
                <a:latin typeface="+mj-lt"/>
                <a:ea typeface="+mj-ea"/>
                <a:cs typeface="+mj-cs"/>
                <a:sym typeface="Helvetica"/>
              </a:rPr>
              <a:t>2020</a:t>
            </a:r>
          </a:p>
        </p:txBody>
      </p:sp>
      <p:sp>
        <p:nvSpPr>
          <p:cNvPr id="16" name="TextBox 15">
            <a:extLst>
              <a:ext uri="{FF2B5EF4-FFF2-40B4-BE49-F238E27FC236}">
                <a16:creationId xmlns:a16="http://schemas.microsoft.com/office/drawing/2014/main" id="{4FD33C8E-8F8A-FC29-A6E7-16F059AC56EE}"/>
              </a:ext>
            </a:extLst>
          </p:cNvPr>
          <p:cNvSpPr txBox="1"/>
          <p:nvPr/>
        </p:nvSpPr>
        <p:spPr>
          <a:xfrm>
            <a:off x="7444153" y="5728816"/>
            <a:ext cx="734646" cy="37890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61" tIns="50461" rIns="50461" bIns="50461"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LV" sz="1800" b="0" i="0" u="none" strike="noStrike" cap="none" spc="0" normalizeH="0" baseline="0" dirty="0">
                <a:ln>
                  <a:noFill/>
                </a:ln>
                <a:solidFill>
                  <a:srgbClr val="002060"/>
                </a:solidFill>
                <a:effectLst/>
                <a:uFillTx/>
                <a:latin typeface="+mj-lt"/>
                <a:ea typeface="+mj-ea"/>
                <a:cs typeface="+mj-cs"/>
                <a:sym typeface="Helvetica"/>
              </a:rPr>
              <a:t>2021</a:t>
            </a:r>
          </a:p>
        </p:txBody>
      </p:sp>
      <p:sp>
        <p:nvSpPr>
          <p:cNvPr id="17" name="TextBox 16">
            <a:extLst>
              <a:ext uri="{FF2B5EF4-FFF2-40B4-BE49-F238E27FC236}">
                <a16:creationId xmlns:a16="http://schemas.microsoft.com/office/drawing/2014/main" id="{374F46BF-64CB-A101-188A-39C5CF93BD6F}"/>
              </a:ext>
            </a:extLst>
          </p:cNvPr>
          <p:cNvSpPr txBox="1"/>
          <p:nvPr/>
        </p:nvSpPr>
        <p:spPr>
          <a:xfrm>
            <a:off x="456504" y="2683007"/>
            <a:ext cx="1219810" cy="5943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61" tIns="50461" rIns="50461" bIns="50461"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LV" sz="1600" b="0" i="0" u="none" strike="noStrike" cap="none" spc="0" normalizeH="0" baseline="0" dirty="0">
                <a:ln>
                  <a:noFill/>
                </a:ln>
                <a:solidFill>
                  <a:srgbClr val="002060"/>
                </a:solidFill>
                <a:effectLst/>
                <a:uFillTx/>
                <a:latin typeface="+mj-lt"/>
                <a:ea typeface="+mj-ea"/>
                <a:cs typeface="+mj-cs"/>
                <a:sym typeface="Helvetica"/>
              </a:rPr>
              <a:t>BEV 0,44%</a:t>
            </a:r>
          </a:p>
          <a:p>
            <a:pPr marL="0" marR="0" indent="0" algn="l" defTabSz="457200" rtl="0" fontAlgn="auto" latinLnBrk="1" hangingPunct="0">
              <a:lnSpc>
                <a:spcPct val="100000"/>
              </a:lnSpc>
              <a:spcBef>
                <a:spcPts val="0"/>
              </a:spcBef>
              <a:spcAft>
                <a:spcPts val="0"/>
              </a:spcAft>
              <a:buClrTx/>
              <a:buSzTx/>
              <a:buFontTx/>
              <a:buNone/>
              <a:tabLst/>
            </a:pPr>
            <a:r>
              <a:rPr lang="en-LV" sz="1600" dirty="0">
                <a:solidFill>
                  <a:srgbClr val="002060"/>
                </a:solidFill>
              </a:rPr>
              <a:t>PHEV 0,1%</a:t>
            </a:r>
            <a:endParaRPr kumimoji="0" lang="en-LV" sz="1600" b="0" i="0" u="none" strike="noStrike" cap="none" spc="0" normalizeH="0" baseline="0" dirty="0">
              <a:ln>
                <a:noFill/>
              </a:ln>
              <a:solidFill>
                <a:srgbClr val="002060"/>
              </a:solidFill>
              <a:effectLst/>
              <a:uFillTx/>
              <a:latin typeface="+mj-lt"/>
              <a:ea typeface="+mj-ea"/>
              <a:cs typeface="+mj-cs"/>
              <a:sym typeface="Helvetica"/>
            </a:endParaRPr>
          </a:p>
        </p:txBody>
      </p:sp>
      <p:sp>
        <p:nvSpPr>
          <p:cNvPr id="18" name="TextBox 17">
            <a:extLst>
              <a:ext uri="{FF2B5EF4-FFF2-40B4-BE49-F238E27FC236}">
                <a16:creationId xmlns:a16="http://schemas.microsoft.com/office/drawing/2014/main" id="{6F828AEA-EA2E-9C2D-0514-A8628E0ADD44}"/>
              </a:ext>
            </a:extLst>
          </p:cNvPr>
          <p:cNvSpPr txBox="1"/>
          <p:nvPr/>
        </p:nvSpPr>
        <p:spPr>
          <a:xfrm>
            <a:off x="5025292" y="2681515"/>
            <a:ext cx="1324841" cy="5943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61" tIns="50461" rIns="50461" bIns="50461"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LV" sz="1600" b="0" i="0" u="none" strike="noStrike" cap="none" spc="0" normalizeH="0" baseline="0" dirty="0">
                <a:ln>
                  <a:noFill/>
                </a:ln>
                <a:solidFill>
                  <a:srgbClr val="002060"/>
                </a:solidFill>
                <a:effectLst/>
                <a:uFillTx/>
                <a:latin typeface="+mj-lt"/>
                <a:ea typeface="+mj-ea"/>
                <a:cs typeface="+mj-cs"/>
                <a:sym typeface="Helvetica"/>
              </a:rPr>
              <a:t>BEV 0,48%</a:t>
            </a:r>
          </a:p>
          <a:p>
            <a:pPr marL="0" marR="0" indent="0" algn="l" defTabSz="457200" rtl="0" fontAlgn="auto" latinLnBrk="1" hangingPunct="0">
              <a:lnSpc>
                <a:spcPct val="100000"/>
              </a:lnSpc>
              <a:spcBef>
                <a:spcPts val="0"/>
              </a:spcBef>
              <a:spcAft>
                <a:spcPts val="0"/>
              </a:spcAft>
              <a:buClrTx/>
              <a:buSzTx/>
              <a:buFontTx/>
              <a:buNone/>
              <a:tabLst/>
            </a:pPr>
            <a:r>
              <a:rPr lang="en-LV" sz="1600" dirty="0">
                <a:solidFill>
                  <a:srgbClr val="002060"/>
                </a:solidFill>
              </a:rPr>
              <a:t>PHEV 0,08%</a:t>
            </a:r>
            <a:endParaRPr kumimoji="0" lang="en-LV" sz="1600" b="0" i="0" u="none" strike="noStrike" cap="none" spc="0" normalizeH="0" baseline="0" dirty="0">
              <a:ln>
                <a:noFill/>
              </a:ln>
              <a:solidFill>
                <a:srgbClr val="002060"/>
              </a:solidFill>
              <a:effectLst/>
              <a:uFillTx/>
              <a:latin typeface="+mj-lt"/>
              <a:ea typeface="+mj-ea"/>
              <a:cs typeface="+mj-cs"/>
              <a:sym typeface="Helvetica"/>
            </a:endParaRPr>
          </a:p>
        </p:txBody>
      </p:sp>
      <p:sp>
        <p:nvSpPr>
          <p:cNvPr id="19" name="TextBox 18">
            <a:extLst>
              <a:ext uri="{FF2B5EF4-FFF2-40B4-BE49-F238E27FC236}">
                <a16:creationId xmlns:a16="http://schemas.microsoft.com/office/drawing/2014/main" id="{D384FCCB-8C40-C3F8-5A11-D53A8E64D7AF}"/>
              </a:ext>
            </a:extLst>
          </p:cNvPr>
          <p:cNvSpPr txBox="1"/>
          <p:nvPr/>
        </p:nvSpPr>
        <p:spPr>
          <a:xfrm>
            <a:off x="380087" y="5627201"/>
            <a:ext cx="1296227" cy="5943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61" tIns="50461" rIns="50461" bIns="50461"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LV" sz="1600" b="0" i="0" u="none" strike="noStrike" cap="none" spc="0" normalizeH="0" baseline="0" dirty="0">
                <a:ln>
                  <a:noFill/>
                </a:ln>
                <a:solidFill>
                  <a:srgbClr val="002060"/>
                </a:solidFill>
                <a:effectLst/>
                <a:uFillTx/>
                <a:latin typeface="+mj-lt"/>
                <a:ea typeface="+mj-ea"/>
                <a:cs typeface="+mj-cs"/>
                <a:sym typeface="Helvetica"/>
              </a:rPr>
              <a:t>BEV 2,28%</a:t>
            </a:r>
          </a:p>
          <a:p>
            <a:pPr marL="0" marR="0" indent="0" algn="l" defTabSz="457200" rtl="0" fontAlgn="auto" latinLnBrk="1" hangingPunct="0">
              <a:lnSpc>
                <a:spcPct val="100000"/>
              </a:lnSpc>
              <a:spcBef>
                <a:spcPts val="0"/>
              </a:spcBef>
              <a:spcAft>
                <a:spcPts val="0"/>
              </a:spcAft>
              <a:buClrTx/>
              <a:buSzTx/>
              <a:buFontTx/>
              <a:buNone/>
              <a:tabLst/>
            </a:pPr>
            <a:r>
              <a:rPr lang="en-LV" sz="1600" dirty="0">
                <a:solidFill>
                  <a:srgbClr val="002060"/>
                </a:solidFill>
              </a:rPr>
              <a:t>PHEV 0,55%</a:t>
            </a:r>
            <a:endParaRPr kumimoji="0" lang="en-LV" sz="1600" b="0" i="0" u="none" strike="noStrike" cap="none" spc="0" normalizeH="0" baseline="0" dirty="0">
              <a:ln>
                <a:noFill/>
              </a:ln>
              <a:solidFill>
                <a:srgbClr val="002060"/>
              </a:solidFill>
              <a:effectLst/>
              <a:uFillTx/>
              <a:latin typeface="+mj-lt"/>
              <a:ea typeface="+mj-ea"/>
              <a:cs typeface="+mj-cs"/>
              <a:sym typeface="Helvetica"/>
            </a:endParaRPr>
          </a:p>
        </p:txBody>
      </p:sp>
      <p:sp>
        <p:nvSpPr>
          <p:cNvPr id="20" name="TextBox 19">
            <a:extLst>
              <a:ext uri="{FF2B5EF4-FFF2-40B4-BE49-F238E27FC236}">
                <a16:creationId xmlns:a16="http://schemas.microsoft.com/office/drawing/2014/main" id="{B5D05D98-18D3-9785-36AE-A0DDD647906A}"/>
              </a:ext>
            </a:extLst>
          </p:cNvPr>
          <p:cNvSpPr txBox="1"/>
          <p:nvPr/>
        </p:nvSpPr>
        <p:spPr>
          <a:xfrm>
            <a:off x="5025292" y="5632409"/>
            <a:ext cx="1296227" cy="5943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61" tIns="50461" rIns="50461" bIns="50461"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LV" sz="1600" b="0" i="0" u="none" strike="noStrike" cap="none" spc="0" normalizeH="0" baseline="0" dirty="0">
                <a:ln>
                  <a:noFill/>
                </a:ln>
                <a:solidFill>
                  <a:srgbClr val="002060"/>
                </a:solidFill>
                <a:effectLst/>
                <a:uFillTx/>
                <a:latin typeface="+mj-lt"/>
                <a:ea typeface="+mj-ea"/>
                <a:cs typeface="+mj-cs"/>
                <a:sym typeface="Helvetica"/>
              </a:rPr>
              <a:t>BEV 2,88%</a:t>
            </a:r>
          </a:p>
          <a:p>
            <a:pPr marL="0" marR="0" indent="0" algn="l" defTabSz="457200" rtl="0" fontAlgn="auto" latinLnBrk="1" hangingPunct="0">
              <a:lnSpc>
                <a:spcPct val="100000"/>
              </a:lnSpc>
              <a:spcBef>
                <a:spcPts val="0"/>
              </a:spcBef>
              <a:spcAft>
                <a:spcPts val="0"/>
              </a:spcAft>
              <a:buClrTx/>
              <a:buSzTx/>
              <a:buFontTx/>
              <a:buNone/>
              <a:tabLst/>
            </a:pPr>
            <a:r>
              <a:rPr lang="en-LV" sz="1600" dirty="0">
                <a:solidFill>
                  <a:srgbClr val="002060"/>
                </a:solidFill>
              </a:rPr>
              <a:t>PHEV 0,96%</a:t>
            </a:r>
            <a:endParaRPr kumimoji="0" lang="en-LV" sz="1600" b="0" i="0" u="none" strike="noStrike" cap="none" spc="0" normalizeH="0" baseline="0" dirty="0">
              <a:ln>
                <a:noFill/>
              </a:ln>
              <a:solidFill>
                <a:srgbClr val="002060"/>
              </a:solidFill>
              <a:effectLst/>
              <a:uFillTx/>
              <a:latin typeface="+mj-lt"/>
              <a:ea typeface="+mj-ea"/>
              <a:cs typeface="+mj-cs"/>
              <a:sym typeface="Helvetica"/>
            </a:endParaRPr>
          </a:p>
        </p:txBody>
      </p:sp>
    </p:spTree>
    <p:extLst>
      <p:ext uri="{BB962C8B-B14F-4D97-AF65-F5344CB8AC3E}">
        <p14:creationId xmlns:p14="http://schemas.microsoft.com/office/powerpoint/2010/main" val="389763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p:cNvSpPr>
          <p:nvPr>
            <p:ph type="title"/>
          </p:nvPr>
        </p:nvSpPr>
        <p:spPr>
          <a:xfrm>
            <a:off x="765298" y="400073"/>
            <a:ext cx="6971442" cy="993857"/>
          </a:xfrm>
          <a:prstGeom prst="rect">
            <a:avLst/>
          </a:prstGeom>
        </p:spPr>
        <p:txBody>
          <a:bodyPr>
            <a:normAutofit fontScale="90000"/>
          </a:bodyPr>
          <a:lstStyle>
            <a:lvl1pPr>
              <a:lnSpc>
                <a:spcPct val="120000"/>
              </a:lnSpc>
            </a:lvl1pPr>
          </a:lstStyle>
          <a:p>
            <a:pPr lvl="0">
              <a:defRPr sz="1800">
                <a:solidFill>
                  <a:srgbClr val="000000"/>
                </a:solidFill>
              </a:defRPr>
            </a:pPr>
            <a:r>
              <a:rPr lang="lv-LV" sz="3600" dirty="0">
                <a:solidFill>
                  <a:srgbClr val="FFFFFF"/>
                </a:solidFill>
              </a:rPr>
              <a:t>Jaunu pasažieru auto reģistrācijas </a:t>
            </a:r>
            <a:r>
              <a:rPr lang="lv-LV" sz="3600" b="1" dirty="0">
                <a:solidFill>
                  <a:srgbClr val="FF0000"/>
                </a:solidFill>
              </a:rPr>
              <a:t>LV</a:t>
            </a:r>
            <a:r>
              <a:rPr lang="lv-LV" sz="3600" dirty="0">
                <a:solidFill>
                  <a:srgbClr val="FFFFFF"/>
                </a:solidFill>
              </a:rPr>
              <a:t> pēc degvielas tipa</a:t>
            </a:r>
            <a:endParaRPr sz="3600" dirty="0">
              <a:solidFill>
                <a:srgbClr val="FFFFFF"/>
              </a:solidFill>
            </a:endParaRPr>
          </a:p>
        </p:txBody>
      </p:sp>
      <p:sp>
        <p:nvSpPr>
          <p:cNvPr id="5" name="Text Placeholder 2">
            <a:extLst>
              <a:ext uri="{FF2B5EF4-FFF2-40B4-BE49-F238E27FC236}">
                <a16:creationId xmlns:a16="http://schemas.microsoft.com/office/drawing/2014/main" id="{CFD1DC66-ABA5-4E29-BC07-D8ED47A6332F}"/>
              </a:ext>
            </a:extLst>
          </p:cNvPr>
          <p:cNvSpPr>
            <a:spLocks noGrp="1"/>
          </p:cNvSpPr>
          <p:nvPr>
            <p:ph type="body" idx="1"/>
          </p:nvPr>
        </p:nvSpPr>
        <p:spPr>
          <a:xfrm>
            <a:off x="456505" y="1840384"/>
            <a:ext cx="9793089" cy="5334686"/>
          </a:xfrm>
        </p:spPr>
        <p:txBody>
          <a:bodyPr anchor="t">
            <a:normAutofit/>
          </a:bodyPr>
          <a:lstStyle/>
          <a:p>
            <a:pPr marL="0" indent="0" algn="ctr">
              <a:buNone/>
            </a:pPr>
            <a:endParaRPr lang="lv-LV" sz="3600" dirty="0">
              <a:solidFill>
                <a:schemeClr val="tx1"/>
              </a:solidFill>
            </a:endParaRPr>
          </a:p>
          <a:p>
            <a:pPr algn="l"/>
            <a:endParaRPr lang="lv-LV" sz="3600" dirty="0">
              <a:solidFill>
                <a:schemeClr val="tx1"/>
              </a:solidFill>
            </a:endParaRPr>
          </a:p>
          <a:p>
            <a:pPr algn="l"/>
            <a:endParaRPr lang="lv-LV" sz="3600" dirty="0">
              <a:solidFill>
                <a:schemeClr val="tx1"/>
              </a:solidFill>
            </a:endParaRPr>
          </a:p>
          <a:p>
            <a:pPr marL="0" indent="0" algn="l">
              <a:buNone/>
            </a:pPr>
            <a:endParaRPr lang="lv-LV" sz="3600" dirty="0">
              <a:solidFill>
                <a:schemeClr val="tx1"/>
              </a:solidFill>
            </a:endParaRPr>
          </a:p>
        </p:txBody>
      </p:sp>
      <p:sp>
        <p:nvSpPr>
          <p:cNvPr id="25" name="Shape 2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lIns="0" tIns="0" rIns="0" bIns="0">
            <a:normAutofit/>
          </a:bodyPr>
          <a:lstStyle>
            <a:lvl1pPr defTabSz="448055">
              <a:defRPr sz="1300"/>
            </a:lvl1pPr>
          </a:lstStyle>
          <a:p>
            <a:pPr lvl="0">
              <a:defRPr sz="1800"/>
            </a:pPr>
            <a:fld id="{86CB4B4D-7CA3-9044-876B-883B54F8677D}" type="slidenum">
              <a:rPr sz="1300"/>
              <a:t>7</a:t>
            </a:fld>
            <a:endParaRPr sz="1300"/>
          </a:p>
        </p:txBody>
      </p:sp>
      <p:pic>
        <p:nvPicPr>
          <p:cNvPr id="12" name="Picture 11" descr="Chart, sunburst chart&#10;&#10;Description automatically generated">
            <a:extLst>
              <a:ext uri="{FF2B5EF4-FFF2-40B4-BE49-F238E27FC236}">
                <a16:creationId xmlns:a16="http://schemas.microsoft.com/office/drawing/2014/main" id="{15843E9C-632A-24FC-2537-C8B1ECAC7B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526" y="1555893"/>
            <a:ext cx="7772400" cy="5010208"/>
          </a:xfrm>
          <a:prstGeom prst="rect">
            <a:avLst/>
          </a:prstGeom>
        </p:spPr>
      </p:pic>
      <p:sp>
        <p:nvSpPr>
          <p:cNvPr id="13" name="TextBox 12">
            <a:extLst>
              <a:ext uri="{FF2B5EF4-FFF2-40B4-BE49-F238E27FC236}">
                <a16:creationId xmlns:a16="http://schemas.microsoft.com/office/drawing/2014/main" id="{70596CAD-BA0E-C266-3B3A-91A541FE1B2D}"/>
              </a:ext>
            </a:extLst>
          </p:cNvPr>
          <p:cNvSpPr txBox="1"/>
          <p:nvPr/>
        </p:nvSpPr>
        <p:spPr>
          <a:xfrm>
            <a:off x="677163" y="4926514"/>
            <a:ext cx="2499136" cy="108679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61" tIns="50461" rIns="50461" bIns="50461"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LV" sz="3200" b="1" i="0" u="none" strike="noStrike" cap="none" spc="0" normalizeH="0" baseline="0" dirty="0">
                <a:ln>
                  <a:noFill/>
                </a:ln>
                <a:solidFill>
                  <a:srgbClr val="FF0000"/>
                </a:solidFill>
                <a:effectLst/>
                <a:uFillTx/>
                <a:sym typeface="Helvetica"/>
              </a:rPr>
              <a:t>BEV </a:t>
            </a:r>
            <a:r>
              <a:rPr lang="en-LV" sz="3200" b="1" dirty="0">
                <a:solidFill>
                  <a:srgbClr val="FF0000"/>
                </a:solidFill>
              </a:rPr>
              <a:t>6,39</a:t>
            </a:r>
            <a:r>
              <a:rPr kumimoji="0" lang="en-LV" sz="3200" b="1" i="0" u="none" strike="noStrike" cap="none" spc="0" normalizeH="0" baseline="0" dirty="0">
                <a:ln>
                  <a:noFill/>
                </a:ln>
                <a:solidFill>
                  <a:srgbClr val="FF0000"/>
                </a:solidFill>
                <a:effectLst/>
                <a:uFillTx/>
                <a:sym typeface="Helvetica"/>
              </a:rPr>
              <a:t>%</a:t>
            </a:r>
          </a:p>
          <a:p>
            <a:pPr marL="0" marR="0" indent="0" algn="l" defTabSz="457200" rtl="0" fontAlgn="auto" latinLnBrk="1" hangingPunct="0">
              <a:lnSpc>
                <a:spcPct val="100000"/>
              </a:lnSpc>
              <a:spcBef>
                <a:spcPts val="0"/>
              </a:spcBef>
              <a:spcAft>
                <a:spcPts val="0"/>
              </a:spcAft>
              <a:buClrTx/>
              <a:buSzTx/>
              <a:buFontTx/>
              <a:buNone/>
              <a:tabLst/>
            </a:pPr>
            <a:r>
              <a:rPr lang="en-LV" sz="3200" b="1" dirty="0">
                <a:solidFill>
                  <a:srgbClr val="FF0000"/>
                </a:solidFill>
              </a:rPr>
              <a:t>PHEV 1,8%</a:t>
            </a:r>
            <a:endParaRPr kumimoji="0" lang="en-LV" sz="3200" b="1" i="0" u="none" strike="noStrike" cap="none" spc="0" normalizeH="0" baseline="0" dirty="0">
              <a:ln>
                <a:noFill/>
              </a:ln>
              <a:solidFill>
                <a:srgbClr val="FF0000"/>
              </a:solidFill>
              <a:effectLst/>
              <a:uFillTx/>
              <a:sym typeface="Helvetica"/>
            </a:endParaRPr>
          </a:p>
        </p:txBody>
      </p:sp>
      <p:sp>
        <p:nvSpPr>
          <p:cNvPr id="14" name="TextBox 13">
            <a:extLst>
              <a:ext uri="{FF2B5EF4-FFF2-40B4-BE49-F238E27FC236}">
                <a16:creationId xmlns:a16="http://schemas.microsoft.com/office/drawing/2014/main" id="{512580DE-B671-8036-C5DE-48749C3A80CD}"/>
              </a:ext>
            </a:extLst>
          </p:cNvPr>
          <p:cNvSpPr txBox="1"/>
          <p:nvPr/>
        </p:nvSpPr>
        <p:spPr>
          <a:xfrm>
            <a:off x="4813123" y="4036902"/>
            <a:ext cx="734646" cy="37890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61" tIns="50461" rIns="50461" bIns="50461"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LV" sz="1800" b="0" i="0" u="none" strike="noStrike" cap="none" spc="0" normalizeH="0" baseline="0" dirty="0">
                <a:ln>
                  <a:noFill/>
                </a:ln>
                <a:solidFill>
                  <a:srgbClr val="002060"/>
                </a:solidFill>
                <a:effectLst/>
                <a:uFillTx/>
                <a:latin typeface="+mj-lt"/>
                <a:ea typeface="+mj-ea"/>
                <a:cs typeface="+mj-cs"/>
                <a:sym typeface="Helvetica"/>
              </a:rPr>
              <a:t>2022</a:t>
            </a:r>
          </a:p>
        </p:txBody>
      </p:sp>
    </p:spTree>
    <p:extLst>
      <p:ext uri="{BB962C8B-B14F-4D97-AF65-F5344CB8AC3E}">
        <p14:creationId xmlns:p14="http://schemas.microsoft.com/office/powerpoint/2010/main" val="2425692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p:cNvSpPr>
          <p:nvPr>
            <p:ph type="title"/>
          </p:nvPr>
        </p:nvSpPr>
        <p:spPr>
          <a:xfrm>
            <a:off x="441878" y="562365"/>
            <a:ext cx="7458831" cy="790771"/>
          </a:xfrm>
          <a:prstGeom prst="rect">
            <a:avLst/>
          </a:prstGeom>
          <a:ln w="12700">
            <a:miter lim="400000"/>
          </a:ln>
        </p:spPr>
        <p:txBody>
          <a:bodyPr lIns="40150" tIns="40150" rIns="40150" bIns="40150" anchor="ctr">
            <a:normAutofit fontScale="90000"/>
          </a:bodyPr>
          <a:lstStyle>
            <a:lvl1pPr>
              <a:lnSpc>
                <a:spcPct val="120000"/>
              </a:lnSpc>
            </a:lvl1pPr>
          </a:lstStyle>
          <a:p>
            <a:r>
              <a:rPr lang="lv-LV" dirty="0"/>
              <a:t>Kādas pārmaiņas </a:t>
            </a:r>
            <a:r>
              <a:rPr lang="lv-LV" b="1" dirty="0">
                <a:solidFill>
                  <a:srgbClr val="FF0000"/>
                </a:solidFill>
                <a:effectLst>
                  <a:outerShdw blurRad="38100" dist="38100" dir="2700000" algn="tl">
                    <a:srgbClr val="000000">
                      <a:alpha val="43137"/>
                    </a:srgbClr>
                  </a:outerShdw>
                </a:effectLst>
              </a:rPr>
              <a:t>Latvijas transporta nākotnē</a:t>
            </a:r>
            <a:r>
              <a:rPr lang="lv-LV" dirty="0"/>
              <a:t>?</a:t>
            </a:r>
            <a:endParaRPr dirty="0"/>
          </a:p>
        </p:txBody>
      </p:sp>
      <p:sp>
        <p:nvSpPr>
          <p:cNvPr id="25" name="Shape 25"/>
          <p:cNvSpPr>
            <a:spLocks noGrp="1"/>
          </p:cNvSpPr>
          <p:nvPr>
            <p:ph type="sldNum" sz="quarter" idx="2"/>
          </p:nvPr>
        </p:nvSpPr>
        <p:spPr>
          <a:xfrm>
            <a:off x="8890742" y="6405125"/>
            <a:ext cx="565773" cy="237352"/>
          </a:xfrm>
          <a:prstGeom prst="rect">
            <a:avLst/>
          </a:prstGeom>
          <a:extLst>
            <a:ext uri="{C572A759-6A51-4108-AA02-DFA0A04FC94B}">
              <ma14:wrappingTextBoxFlag xmlns="" xmlns:ma14="http://schemas.microsoft.com/office/mac/drawingml/2011/main" val="1"/>
            </a:ext>
          </a:extLst>
        </p:spPr>
        <p:txBody>
          <a:bodyPr lIns="0" tIns="0" rIns="0" bIns="0" anchor="ctr">
            <a:normAutofit fontScale="92500" lnSpcReduction="10000"/>
          </a:bodyPr>
          <a:lstStyle>
            <a:lvl1pPr defTabSz="356517">
              <a:defRPr sz="1034"/>
            </a:lvl1pPr>
          </a:lstStyle>
          <a:p>
            <a:pPr lvl="0">
              <a:defRPr sz="1800"/>
            </a:pPr>
            <a:fld id="{86CB4B4D-7CA3-9044-876B-883B54F8677D}" type="slidenum">
              <a:rPr/>
              <a:t>8</a:t>
            </a:fld>
            <a:endParaRPr/>
          </a:p>
        </p:txBody>
      </p:sp>
      <p:sp>
        <p:nvSpPr>
          <p:cNvPr id="7" name="Shape 25">
            <a:extLst>
              <a:ext uri="{FF2B5EF4-FFF2-40B4-BE49-F238E27FC236}">
                <a16:creationId xmlns:a16="http://schemas.microsoft.com/office/drawing/2014/main" id="{D4C68B62-186D-44DF-A931-891CF8C57DB1}"/>
              </a:ext>
            </a:extLst>
          </p:cNvPr>
          <p:cNvSpPr txBox="1">
            <a:spLocks/>
          </p:cNvSpPr>
          <p:nvPr/>
        </p:nvSpPr>
        <p:spPr>
          <a:xfrm>
            <a:off x="8890742" y="6405125"/>
            <a:ext cx="565773" cy="2373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r" defTabSz="448055">
              <a:defRPr sz="1300">
                <a:latin typeface="Arial"/>
                <a:ea typeface="Arial"/>
                <a:cs typeface="Arial"/>
                <a:sym typeface="Arial"/>
              </a:defRPr>
            </a:lvl1pPr>
            <a:lvl2pPr defTabSz="457200">
              <a:defRPr>
                <a:latin typeface="+mj-lt"/>
                <a:ea typeface="+mj-ea"/>
                <a:cs typeface="+mj-cs"/>
                <a:sym typeface="Helvetica"/>
              </a:defRPr>
            </a:lvl2pPr>
            <a:lvl3pPr defTabSz="457200">
              <a:defRPr>
                <a:latin typeface="+mj-lt"/>
                <a:ea typeface="+mj-ea"/>
                <a:cs typeface="+mj-cs"/>
                <a:sym typeface="Helvetica"/>
              </a:defRPr>
            </a:lvl3pPr>
            <a:lvl4pPr defTabSz="457200">
              <a:defRPr>
                <a:latin typeface="+mj-lt"/>
                <a:ea typeface="+mj-ea"/>
                <a:cs typeface="+mj-cs"/>
                <a:sym typeface="Helvetica"/>
              </a:defRPr>
            </a:lvl4pPr>
            <a:lvl5pPr defTabSz="457200">
              <a:defRPr>
                <a:latin typeface="+mj-lt"/>
                <a:ea typeface="+mj-ea"/>
                <a:cs typeface="+mj-cs"/>
                <a:sym typeface="Helvetica"/>
              </a:defRPr>
            </a:lvl5pPr>
            <a:lvl6pPr defTabSz="457200">
              <a:defRPr>
                <a:latin typeface="+mj-lt"/>
                <a:ea typeface="+mj-ea"/>
                <a:cs typeface="+mj-cs"/>
                <a:sym typeface="Helvetica"/>
              </a:defRPr>
            </a:lvl6pPr>
            <a:lvl7pPr defTabSz="457200">
              <a:defRPr>
                <a:latin typeface="+mj-lt"/>
                <a:ea typeface="+mj-ea"/>
                <a:cs typeface="+mj-cs"/>
                <a:sym typeface="Helvetica"/>
              </a:defRPr>
            </a:lvl7pPr>
            <a:lvl8pPr defTabSz="457200">
              <a:defRPr>
                <a:latin typeface="+mj-lt"/>
                <a:ea typeface="+mj-ea"/>
                <a:cs typeface="+mj-cs"/>
                <a:sym typeface="Helvetica"/>
              </a:defRPr>
            </a:lvl8pPr>
            <a:lvl9pPr defTabSz="457200">
              <a:defRPr>
                <a:latin typeface="+mj-lt"/>
                <a:ea typeface="+mj-ea"/>
                <a:cs typeface="+mj-cs"/>
                <a:sym typeface="Helvetica"/>
              </a:defRPr>
            </a:lvl9pPr>
          </a:lstStyle>
          <a:p>
            <a:pPr>
              <a:defRPr sz="1800"/>
            </a:pPr>
            <a:fld id="{86CB4B4D-7CA3-9044-876B-883B54F8677D}" type="slidenum">
              <a:rPr lang="lv-LV" sz="955"/>
              <a:pPr>
                <a:defRPr sz="1800"/>
              </a:pPr>
              <a:t>8</a:t>
            </a:fld>
            <a:endParaRPr lang="lv-LV" sz="955" dirty="0"/>
          </a:p>
        </p:txBody>
      </p:sp>
      <p:sp>
        <p:nvSpPr>
          <p:cNvPr id="4" name="TextBox 3">
            <a:extLst>
              <a:ext uri="{FF2B5EF4-FFF2-40B4-BE49-F238E27FC236}">
                <a16:creationId xmlns:a16="http://schemas.microsoft.com/office/drawing/2014/main" id="{04A3A97C-5BBC-4E2C-8F56-030C0ED26AF3}"/>
              </a:ext>
            </a:extLst>
          </p:cNvPr>
          <p:cNvSpPr txBox="1"/>
          <p:nvPr/>
        </p:nvSpPr>
        <p:spPr>
          <a:xfrm>
            <a:off x="360435" y="5896573"/>
            <a:ext cx="9465552" cy="5707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0150" tIns="40150" rIns="40150" bIns="40150" numCol="1" spcCol="38100" rtlCol="0" anchor="t">
            <a:spAutoFit/>
          </a:bodyPr>
          <a:lstStyle/>
          <a:p>
            <a:pPr algn="l" defTabSz="363794" rtl="0" latinLnBrk="1" hangingPunct="0"/>
            <a:r>
              <a:rPr lang="lv-LV" sz="1591" b="1" dirty="0">
                <a:solidFill>
                  <a:srgbClr val="000000"/>
                </a:solidFill>
              </a:rPr>
              <a:t>LIETOTI auto importa degvielas iedalījums:</a:t>
            </a:r>
          </a:p>
          <a:p>
            <a:pPr marL="227371" indent="-227371" algn="l" defTabSz="363794" rtl="0" latinLnBrk="1" hangingPunct="0">
              <a:buFont typeface="Arial" panose="020B0604020202020204" pitchFamily="34" charset="0"/>
              <a:buChar char="•"/>
            </a:pPr>
            <a:r>
              <a:rPr lang="lv-LV" sz="1591" b="1" dirty="0">
                <a:solidFill>
                  <a:srgbClr val="FF0000"/>
                </a:solidFill>
                <a:effectLst>
                  <a:outerShdw blurRad="38100" dist="38100" dir="2700000" algn="tl">
                    <a:srgbClr val="000000">
                      <a:alpha val="43137"/>
                    </a:srgbClr>
                  </a:outerShdw>
                </a:effectLst>
              </a:rPr>
              <a:t>Degvielas cenu un energoresursu krīzes </a:t>
            </a:r>
            <a:r>
              <a:rPr lang="lv-LV" sz="1591" dirty="0">
                <a:solidFill>
                  <a:srgbClr val="000000"/>
                </a:solidFill>
              </a:rPr>
              <a:t>iespaidā mainīsies pirkšanas paradumi</a:t>
            </a:r>
          </a:p>
        </p:txBody>
      </p:sp>
      <p:pic>
        <p:nvPicPr>
          <p:cNvPr id="5" name="Picture 4">
            <a:extLst>
              <a:ext uri="{FF2B5EF4-FFF2-40B4-BE49-F238E27FC236}">
                <a16:creationId xmlns:a16="http://schemas.microsoft.com/office/drawing/2014/main" id="{F0D86820-DCB2-EF2A-944A-DCC2F4F1CE95}"/>
              </a:ext>
            </a:extLst>
          </p:cNvPr>
          <p:cNvPicPr>
            <a:picLocks noChangeAspect="1"/>
          </p:cNvPicPr>
          <p:nvPr/>
        </p:nvPicPr>
        <p:blipFill>
          <a:blip r:embed="rId2"/>
          <a:stretch>
            <a:fillRect/>
          </a:stretch>
        </p:blipFill>
        <p:spPr>
          <a:xfrm>
            <a:off x="0" y="1859549"/>
            <a:ext cx="10706100" cy="3850103"/>
          </a:xfrm>
          <a:prstGeom prst="rect">
            <a:avLst/>
          </a:prstGeom>
        </p:spPr>
      </p:pic>
      <p:sp>
        <p:nvSpPr>
          <p:cNvPr id="14" name="Text Placeholder 2">
            <a:extLst>
              <a:ext uri="{FF2B5EF4-FFF2-40B4-BE49-F238E27FC236}">
                <a16:creationId xmlns:a16="http://schemas.microsoft.com/office/drawing/2014/main" id="{9BD36CE6-FED0-E882-5403-F266CA2BFE0A}"/>
              </a:ext>
            </a:extLst>
          </p:cNvPr>
          <p:cNvSpPr txBox="1">
            <a:spLocks/>
          </p:cNvSpPr>
          <p:nvPr/>
        </p:nvSpPr>
        <p:spPr>
          <a:xfrm>
            <a:off x="5188486" y="2081605"/>
            <a:ext cx="3178339" cy="3910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64122" indent="-464122" defTabSz="574629">
              <a:spcBef>
                <a:spcPts val="754"/>
              </a:spcBef>
              <a:buSzPct val="100000"/>
              <a:buFont typeface="Arial"/>
              <a:buChar char="•"/>
              <a:defRPr sz="3519">
                <a:latin typeface="Arial"/>
                <a:ea typeface="Arial"/>
                <a:cs typeface="Arial"/>
                <a:sym typeface="Arial"/>
              </a:defRPr>
            </a:lvl1pPr>
            <a:lvl2pPr marL="1077431" indent="-502800" defTabSz="574629">
              <a:spcBef>
                <a:spcPts val="754"/>
              </a:spcBef>
              <a:buSzPct val="100000"/>
              <a:buFont typeface="Arial"/>
              <a:buChar char="–"/>
              <a:defRPr sz="3519">
                <a:latin typeface="Arial"/>
                <a:ea typeface="Arial"/>
                <a:cs typeface="Arial"/>
                <a:sym typeface="Arial"/>
              </a:defRPr>
            </a:lvl2pPr>
            <a:lvl3pPr marL="1596193" indent="-446934" defTabSz="574629">
              <a:spcBef>
                <a:spcPts val="754"/>
              </a:spcBef>
              <a:buSzPct val="100000"/>
              <a:buFont typeface="Arial"/>
              <a:buChar char="•"/>
              <a:defRPr sz="3519">
                <a:latin typeface="Arial"/>
                <a:ea typeface="Arial"/>
                <a:cs typeface="Arial"/>
                <a:sym typeface="Arial"/>
              </a:defRPr>
            </a:lvl3pPr>
            <a:lvl4pPr marL="2170823" indent="-446934" defTabSz="574629">
              <a:spcBef>
                <a:spcPts val="754"/>
              </a:spcBef>
              <a:buSzPct val="100000"/>
              <a:buFont typeface="Arial"/>
              <a:buChar char="–"/>
              <a:defRPr sz="3519">
                <a:latin typeface="Arial"/>
                <a:ea typeface="Arial"/>
                <a:cs typeface="Arial"/>
                <a:sym typeface="Arial"/>
              </a:defRPr>
            </a:lvl4pPr>
            <a:lvl5pPr marL="2745452" indent="-446934" defTabSz="574629">
              <a:spcBef>
                <a:spcPts val="754"/>
              </a:spcBef>
              <a:buSzPct val="100000"/>
              <a:buFont typeface="Arial"/>
              <a:buChar char="»"/>
              <a:defRPr sz="3519">
                <a:latin typeface="Arial"/>
                <a:ea typeface="Arial"/>
                <a:cs typeface="Arial"/>
                <a:sym typeface="Arial"/>
              </a:defRPr>
            </a:lvl5pPr>
            <a:lvl6pPr marL="3275387" indent="-402239" defTabSz="574629">
              <a:spcBef>
                <a:spcPts val="754"/>
              </a:spcBef>
              <a:buSzPct val="100000"/>
              <a:buFont typeface="Arial"/>
              <a:buChar char="•"/>
              <a:defRPr sz="3519">
                <a:latin typeface="Arial"/>
                <a:ea typeface="Arial"/>
                <a:cs typeface="Arial"/>
                <a:sym typeface="Arial"/>
              </a:defRPr>
            </a:lvl6pPr>
            <a:lvl7pPr marL="3850016" indent="-402239" defTabSz="574629">
              <a:spcBef>
                <a:spcPts val="754"/>
              </a:spcBef>
              <a:buSzPct val="100000"/>
              <a:buFont typeface="Arial"/>
              <a:buChar char="•"/>
              <a:defRPr sz="3519">
                <a:latin typeface="Arial"/>
                <a:ea typeface="Arial"/>
                <a:cs typeface="Arial"/>
                <a:sym typeface="Arial"/>
              </a:defRPr>
            </a:lvl7pPr>
            <a:lvl8pPr marL="4424647" indent="-402239" defTabSz="574629">
              <a:spcBef>
                <a:spcPts val="754"/>
              </a:spcBef>
              <a:buSzPct val="100000"/>
              <a:buFont typeface="Arial"/>
              <a:buChar char="•"/>
              <a:defRPr sz="3519">
                <a:latin typeface="Arial"/>
                <a:ea typeface="Arial"/>
                <a:cs typeface="Arial"/>
                <a:sym typeface="Arial"/>
              </a:defRPr>
            </a:lvl8pPr>
            <a:lvl9pPr marL="4999276" indent="-402240" defTabSz="574629">
              <a:spcBef>
                <a:spcPts val="754"/>
              </a:spcBef>
              <a:buSzPct val="100000"/>
              <a:buFont typeface="Arial"/>
              <a:buChar char="•"/>
              <a:defRPr sz="3519">
                <a:latin typeface="Arial"/>
                <a:ea typeface="Arial"/>
                <a:cs typeface="Arial"/>
                <a:sym typeface="Arial"/>
              </a:defRPr>
            </a:lvl9pPr>
          </a:lstStyle>
          <a:p>
            <a:pPr marL="0" indent="0" algn="ctr">
              <a:spcBef>
                <a:spcPts val="477"/>
              </a:spcBef>
              <a:buNone/>
            </a:pPr>
            <a:r>
              <a:rPr lang="lv-LV" sz="1989" b="1" dirty="0">
                <a:solidFill>
                  <a:srgbClr val="FF0000"/>
                </a:solidFill>
                <a:effectLst>
                  <a:outerShdw blurRad="38100" dist="38100" dir="2700000" algn="tl">
                    <a:srgbClr val="000000">
                      <a:alpha val="43137"/>
                    </a:srgbClr>
                  </a:outerShdw>
                </a:effectLst>
              </a:rPr>
              <a:t>Lietoti </a:t>
            </a:r>
            <a:r>
              <a:rPr lang="lv-LV" sz="1989" b="1" dirty="0">
                <a:solidFill>
                  <a:schemeClr val="tx1"/>
                </a:solidFill>
                <a:effectLst>
                  <a:outerShdw blurRad="38100" dist="38100" dir="2700000" algn="tl">
                    <a:srgbClr val="000000">
                      <a:alpha val="43137"/>
                    </a:srgbClr>
                  </a:outerShdw>
                </a:effectLst>
              </a:rPr>
              <a:t>auto degvielas tips</a:t>
            </a:r>
          </a:p>
        </p:txBody>
      </p:sp>
    </p:spTree>
    <p:extLst>
      <p:ext uri="{BB962C8B-B14F-4D97-AF65-F5344CB8AC3E}">
        <p14:creationId xmlns:p14="http://schemas.microsoft.com/office/powerpoint/2010/main" val="159980168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p:cNvSpPr>
          <p:nvPr>
            <p:ph type="title"/>
          </p:nvPr>
        </p:nvSpPr>
        <p:spPr>
          <a:xfrm>
            <a:off x="360435" y="529814"/>
            <a:ext cx="7458831" cy="790771"/>
          </a:xfrm>
          <a:prstGeom prst="rect">
            <a:avLst/>
          </a:prstGeom>
          <a:ln w="12700">
            <a:miter lim="400000"/>
          </a:ln>
        </p:spPr>
        <p:txBody>
          <a:bodyPr lIns="40150" tIns="40150" rIns="40150" bIns="40150" anchor="ctr">
            <a:normAutofit fontScale="90000"/>
          </a:bodyPr>
          <a:lstStyle>
            <a:lvl1pPr>
              <a:lnSpc>
                <a:spcPct val="120000"/>
              </a:lnSpc>
            </a:lvl1pPr>
          </a:lstStyle>
          <a:p>
            <a:r>
              <a:rPr lang="lv-LV" dirty="0"/>
              <a:t>Kādas pārmaiņas </a:t>
            </a:r>
            <a:r>
              <a:rPr lang="lv-LV" b="1" dirty="0">
                <a:solidFill>
                  <a:srgbClr val="FF0000"/>
                </a:solidFill>
                <a:effectLst>
                  <a:outerShdw blurRad="38100" dist="38100" dir="2700000" algn="tl">
                    <a:srgbClr val="000000">
                      <a:alpha val="43137"/>
                    </a:srgbClr>
                  </a:outerShdw>
                </a:effectLst>
              </a:rPr>
              <a:t>Latvijas transporta nākotnē</a:t>
            </a:r>
            <a:r>
              <a:rPr lang="lv-LV" dirty="0"/>
              <a:t>?</a:t>
            </a:r>
            <a:endParaRPr dirty="0"/>
          </a:p>
        </p:txBody>
      </p:sp>
      <p:sp>
        <p:nvSpPr>
          <p:cNvPr id="25" name="Shape 25"/>
          <p:cNvSpPr>
            <a:spLocks noGrp="1"/>
          </p:cNvSpPr>
          <p:nvPr>
            <p:ph type="sldNum" sz="quarter" idx="2"/>
          </p:nvPr>
        </p:nvSpPr>
        <p:spPr>
          <a:xfrm>
            <a:off x="8890742" y="6405125"/>
            <a:ext cx="565773" cy="237352"/>
          </a:xfrm>
          <a:prstGeom prst="rect">
            <a:avLst/>
          </a:prstGeom>
          <a:extLst>
            <a:ext uri="{C572A759-6A51-4108-AA02-DFA0A04FC94B}">
              <ma14:wrappingTextBoxFlag xmlns="" xmlns:ma14="http://schemas.microsoft.com/office/mac/drawingml/2011/main" val="1"/>
            </a:ext>
          </a:extLst>
        </p:spPr>
        <p:txBody>
          <a:bodyPr lIns="0" tIns="0" rIns="0" bIns="0" anchor="ctr">
            <a:normAutofit fontScale="92500" lnSpcReduction="10000"/>
          </a:bodyPr>
          <a:lstStyle>
            <a:lvl1pPr defTabSz="356517">
              <a:defRPr sz="1034"/>
            </a:lvl1pPr>
          </a:lstStyle>
          <a:p>
            <a:pPr lvl="0">
              <a:defRPr sz="1800"/>
            </a:pPr>
            <a:fld id="{86CB4B4D-7CA3-9044-876B-883B54F8677D}" type="slidenum">
              <a:rPr/>
              <a:t>9</a:t>
            </a:fld>
            <a:endParaRPr/>
          </a:p>
        </p:txBody>
      </p:sp>
      <p:sp>
        <p:nvSpPr>
          <p:cNvPr id="7" name="Shape 25">
            <a:extLst>
              <a:ext uri="{FF2B5EF4-FFF2-40B4-BE49-F238E27FC236}">
                <a16:creationId xmlns:a16="http://schemas.microsoft.com/office/drawing/2014/main" id="{D4C68B62-186D-44DF-A931-891CF8C57DB1}"/>
              </a:ext>
            </a:extLst>
          </p:cNvPr>
          <p:cNvSpPr txBox="1">
            <a:spLocks/>
          </p:cNvSpPr>
          <p:nvPr/>
        </p:nvSpPr>
        <p:spPr>
          <a:xfrm>
            <a:off x="8890742" y="6405125"/>
            <a:ext cx="565773" cy="2373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r" defTabSz="448055">
              <a:defRPr sz="1300">
                <a:latin typeface="Arial"/>
                <a:ea typeface="Arial"/>
                <a:cs typeface="Arial"/>
                <a:sym typeface="Arial"/>
              </a:defRPr>
            </a:lvl1pPr>
            <a:lvl2pPr defTabSz="457200">
              <a:defRPr>
                <a:latin typeface="+mj-lt"/>
                <a:ea typeface="+mj-ea"/>
                <a:cs typeface="+mj-cs"/>
                <a:sym typeface="Helvetica"/>
              </a:defRPr>
            </a:lvl2pPr>
            <a:lvl3pPr defTabSz="457200">
              <a:defRPr>
                <a:latin typeface="+mj-lt"/>
                <a:ea typeface="+mj-ea"/>
                <a:cs typeface="+mj-cs"/>
                <a:sym typeface="Helvetica"/>
              </a:defRPr>
            </a:lvl3pPr>
            <a:lvl4pPr defTabSz="457200">
              <a:defRPr>
                <a:latin typeface="+mj-lt"/>
                <a:ea typeface="+mj-ea"/>
                <a:cs typeface="+mj-cs"/>
                <a:sym typeface="Helvetica"/>
              </a:defRPr>
            </a:lvl4pPr>
            <a:lvl5pPr defTabSz="457200">
              <a:defRPr>
                <a:latin typeface="+mj-lt"/>
                <a:ea typeface="+mj-ea"/>
                <a:cs typeface="+mj-cs"/>
                <a:sym typeface="Helvetica"/>
              </a:defRPr>
            </a:lvl5pPr>
            <a:lvl6pPr defTabSz="457200">
              <a:defRPr>
                <a:latin typeface="+mj-lt"/>
                <a:ea typeface="+mj-ea"/>
                <a:cs typeface="+mj-cs"/>
                <a:sym typeface="Helvetica"/>
              </a:defRPr>
            </a:lvl6pPr>
            <a:lvl7pPr defTabSz="457200">
              <a:defRPr>
                <a:latin typeface="+mj-lt"/>
                <a:ea typeface="+mj-ea"/>
                <a:cs typeface="+mj-cs"/>
                <a:sym typeface="Helvetica"/>
              </a:defRPr>
            </a:lvl7pPr>
            <a:lvl8pPr defTabSz="457200">
              <a:defRPr>
                <a:latin typeface="+mj-lt"/>
                <a:ea typeface="+mj-ea"/>
                <a:cs typeface="+mj-cs"/>
                <a:sym typeface="Helvetica"/>
              </a:defRPr>
            </a:lvl8pPr>
            <a:lvl9pPr defTabSz="457200">
              <a:defRPr>
                <a:latin typeface="+mj-lt"/>
                <a:ea typeface="+mj-ea"/>
                <a:cs typeface="+mj-cs"/>
                <a:sym typeface="Helvetica"/>
              </a:defRPr>
            </a:lvl9pPr>
          </a:lstStyle>
          <a:p>
            <a:pPr>
              <a:defRPr sz="1800"/>
            </a:pPr>
            <a:fld id="{86CB4B4D-7CA3-9044-876B-883B54F8677D}" type="slidenum">
              <a:rPr lang="lv-LV" sz="955"/>
              <a:pPr>
                <a:defRPr sz="1800"/>
              </a:pPr>
              <a:t>9</a:t>
            </a:fld>
            <a:endParaRPr lang="lv-LV" sz="955" dirty="0"/>
          </a:p>
        </p:txBody>
      </p:sp>
      <p:sp>
        <p:nvSpPr>
          <p:cNvPr id="4" name="TextBox 3">
            <a:extLst>
              <a:ext uri="{FF2B5EF4-FFF2-40B4-BE49-F238E27FC236}">
                <a16:creationId xmlns:a16="http://schemas.microsoft.com/office/drawing/2014/main" id="{04A3A97C-5BBC-4E2C-8F56-030C0ED26AF3}"/>
              </a:ext>
            </a:extLst>
          </p:cNvPr>
          <p:cNvSpPr txBox="1"/>
          <p:nvPr/>
        </p:nvSpPr>
        <p:spPr>
          <a:xfrm>
            <a:off x="360435" y="5896573"/>
            <a:ext cx="9465552" cy="5707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0150" tIns="40150" rIns="40150" bIns="40150" numCol="1" spcCol="38100" rtlCol="0" anchor="t">
            <a:spAutoFit/>
          </a:bodyPr>
          <a:lstStyle/>
          <a:p>
            <a:pPr algn="l" defTabSz="363794" rtl="0" latinLnBrk="1" hangingPunct="0"/>
            <a:r>
              <a:rPr lang="lv-LV" sz="1591" b="1" dirty="0">
                <a:solidFill>
                  <a:srgbClr val="000000"/>
                </a:solidFill>
              </a:rPr>
              <a:t>JAUNU auto importa degvielas iedalījums:</a:t>
            </a:r>
          </a:p>
          <a:p>
            <a:pPr marL="227371" indent="-227371" algn="l" defTabSz="363794" rtl="0" latinLnBrk="1" hangingPunct="0">
              <a:buFont typeface="Arial" panose="020B0604020202020204" pitchFamily="34" charset="0"/>
              <a:buChar char="•"/>
            </a:pPr>
            <a:r>
              <a:rPr lang="lv-LV" sz="1591" b="1" dirty="0">
                <a:solidFill>
                  <a:srgbClr val="FF0000"/>
                </a:solidFill>
                <a:effectLst>
                  <a:outerShdw blurRad="38100" dist="38100" dir="2700000" algn="tl">
                    <a:srgbClr val="000000">
                      <a:alpha val="43137"/>
                    </a:srgbClr>
                  </a:outerShdw>
                </a:effectLst>
              </a:rPr>
              <a:t>Degvielas cenu un energoresursu krīzes </a:t>
            </a:r>
            <a:r>
              <a:rPr lang="lv-LV" sz="1591" dirty="0">
                <a:solidFill>
                  <a:srgbClr val="000000"/>
                </a:solidFill>
              </a:rPr>
              <a:t>iespaidā jau mainās pirkšanas paradumi</a:t>
            </a:r>
          </a:p>
        </p:txBody>
      </p:sp>
      <p:pic>
        <p:nvPicPr>
          <p:cNvPr id="3" name="Picture 2">
            <a:extLst>
              <a:ext uri="{FF2B5EF4-FFF2-40B4-BE49-F238E27FC236}">
                <a16:creationId xmlns:a16="http://schemas.microsoft.com/office/drawing/2014/main" id="{32CB06EF-0E9D-A508-7786-9EBAC0BC8CC4}"/>
              </a:ext>
            </a:extLst>
          </p:cNvPr>
          <p:cNvPicPr>
            <a:picLocks noChangeAspect="1"/>
          </p:cNvPicPr>
          <p:nvPr/>
        </p:nvPicPr>
        <p:blipFill>
          <a:blip r:embed="rId2"/>
          <a:stretch>
            <a:fillRect/>
          </a:stretch>
        </p:blipFill>
        <p:spPr>
          <a:xfrm>
            <a:off x="143273" y="2009607"/>
            <a:ext cx="10419555" cy="3650374"/>
          </a:xfrm>
          <a:prstGeom prst="rect">
            <a:avLst/>
          </a:prstGeom>
        </p:spPr>
      </p:pic>
      <p:sp>
        <p:nvSpPr>
          <p:cNvPr id="9" name="Text Placeholder 2">
            <a:extLst>
              <a:ext uri="{FF2B5EF4-FFF2-40B4-BE49-F238E27FC236}">
                <a16:creationId xmlns:a16="http://schemas.microsoft.com/office/drawing/2014/main" id="{DE5C9E5F-3D1D-DFC7-A802-B560D7413AD8}"/>
              </a:ext>
            </a:extLst>
          </p:cNvPr>
          <p:cNvSpPr txBox="1">
            <a:spLocks/>
          </p:cNvSpPr>
          <p:nvPr/>
        </p:nvSpPr>
        <p:spPr>
          <a:xfrm>
            <a:off x="5353049" y="2266127"/>
            <a:ext cx="3126372" cy="3910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464122" indent="-464122" defTabSz="574629">
              <a:spcBef>
                <a:spcPts val="754"/>
              </a:spcBef>
              <a:buSzPct val="100000"/>
              <a:buFont typeface="Arial"/>
              <a:buChar char="•"/>
              <a:defRPr sz="3519">
                <a:latin typeface="Arial"/>
                <a:ea typeface="Arial"/>
                <a:cs typeface="Arial"/>
                <a:sym typeface="Arial"/>
              </a:defRPr>
            </a:lvl1pPr>
            <a:lvl2pPr marL="1077431" indent="-502800" defTabSz="574629">
              <a:spcBef>
                <a:spcPts val="754"/>
              </a:spcBef>
              <a:buSzPct val="100000"/>
              <a:buFont typeface="Arial"/>
              <a:buChar char="–"/>
              <a:defRPr sz="3519">
                <a:latin typeface="Arial"/>
                <a:ea typeface="Arial"/>
                <a:cs typeface="Arial"/>
                <a:sym typeface="Arial"/>
              </a:defRPr>
            </a:lvl2pPr>
            <a:lvl3pPr marL="1596193" indent="-446934" defTabSz="574629">
              <a:spcBef>
                <a:spcPts val="754"/>
              </a:spcBef>
              <a:buSzPct val="100000"/>
              <a:buFont typeface="Arial"/>
              <a:buChar char="•"/>
              <a:defRPr sz="3519">
                <a:latin typeface="Arial"/>
                <a:ea typeface="Arial"/>
                <a:cs typeface="Arial"/>
                <a:sym typeface="Arial"/>
              </a:defRPr>
            </a:lvl3pPr>
            <a:lvl4pPr marL="2170823" indent="-446934" defTabSz="574629">
              <a:spcBef>
                <a:spcPts val="754"/>
              </a:spcBef>
              <a:buSzPct val="100000"/>
              <a:buFont typeface="Arial"/>
              <a:buChar char="–"/>
              <a:defRPr sz="3519">
                <a:latin typeface="Arial"/>
                <a:ea typeface="Arial"/>
                <a:cs typeface="Arial"/>
                <a:sym typeface="Arial"/>
              </a:defRPr>
            </a:lvl4pPr>
            <a:lvl5pPr marL="2745452" indent="-446934" defTabSz="574629">
              <a:spcBef>
                <a:spcPts val="754"/>
              </a:spcBef>
              <a:buSzPct val="100000"/>
              <a:buFont typeface="Arial"/>
              <a:buChar char="»"/>
              <a:defRPr sz="3519">
                <a:latin typeface="Arial"/>
                <a:ea typeface="Arial"/>
                <a:cs typeface="Arial"/>
                <a:sym typeface="Arial"/>
              </a:defRPr>
            </a:lvl5pPr>
            <a:lvl6pPr marL="3275387" indent="-402239" defTabSz="574629">
              <a:spcBef>
                <a:spcPts val="754"/>
              </a:spcBef>
              <a:buSzPct val="100000"/>
              <a:buFont typeface="Arial"/>
              <a:buChar char="•"/>
              <a:defRPr sz="3519">
                <a:latin typeface="Arial"/>
                <a:ea typeface="Arial"/>
                <a:cs typeface="Arial"/>
                <a:sym typeface="Arial"/>
              </a:defRPr>
            </a:lvl6pPr>
            <a:lvl7pPr marL="3850016" indent="-402239" defTabSz="574629">
              <a:spcBef>
                <a:spcPts val="754"/>
              </a:spcBef>
              <a:buSzPct val="100000"/>
              <a:buFont typeface="Arial"/>
              <a:buChar char="•"/>
              <a:defRPr sz="3519">
                <a:latin typeface="Arial"/>
                <a:ea typeface="Arial"/>
                <a:cs typeface="Arial"/>
                <a:sym typeface="Arial"/>
              </a:defRPr>
            </a:lvl7pPr>
            <a:lvl8pPr marL="4424647" indent="-402239" defTabSz="574629">
              <a:spcBef>
                <a:spcPts val="754"/>
              </a:spcBef>
              <a:buSzPct val="100000"/>
              <a:buFont typeface="Arial"/>
              <a:buChar char="•"/>
              <a:defRPr sz="3519">
                <a:latin typeface="Arial"/>
                <a:ea typeface="Arial"/>
                <a:cs typeface="Arial"/>
                <a:sym typeface="Arial"/>
              </a:defRPr>
            </a:lvl8pPr>
            <a:lvl9pPr marL="4999276" indent="-402240" defTabSz="574629">
              <a:spcBef>
                <a:spcPts val="754"/>
              </a:spcBef>
              <a:buSzPct val="100000"/>
              <a:buFont typeface="Arial"/>
              <a:buChar char="•"/>
              <a:defRPr sz="3519">
                <a:latin typeface="Arial"/>
                <a:ea typeface="Arial"/>
                <a:cs typeface="Arial"/>
                <a:sym typeface="Arial"/>
              </a:defRPr>
            </a:lvl9pPr>
          </a:lstStyle>
          <a:p>
            <a:pPr marL="0" indent="0" algn="ctr">
              <a:spcBef>
                <a:spcPts val="477"/>
              </a:spcBef>
              <a:buNone/>
            </a:pPr>
            <a:r>
              <a:rPr lang="lv-LV" sz="1989" b="1" dirty="0">
                <a:solidFill>
                  <a:srgbClr val="FF0000"/>
                </a:solidFill>
                <a:effectLst>
                  <a:outerShdw blurRad="38100" dist="38100" dir="2700000" algn="tl">
                    <a:srgbClr val="000000">
                      <a:alpha val="43137"/>
                    </a:srgbClr>
                  </a:outerShdw>
                </a:effectLst>
              </a:rPr>
              <a:t>Jauni </a:t>
            </a:r>
            <a:r>
              <a:rPr lang="lv-LV" sz="1989" b="1" dirty="0">
                <a:solidFill>
                  <a:schemeClr val="tx1"/>
                </a:solidFill>
                <a:effectLst>
                  <a:outerShdw blurRad="38100" dist="38100" dir="2700000" algn="tl">
                    <a:srgbClr val="000000">
                      <a:alpha val="43137"/>
                    </a:srgbClr>
                  </a:outerShdw>
                </a:effectLst>
              </a:rPr>
              <a:t>auto degvielas tips</a:t>
            </a:r>
          </a:p>
        </p:txBody>
      </p:sp>
    </p:spTree>
    <p:extLst>
      <p:ext uri="{BB962C8B-B14F-4D97-AF65-F5344CB8AC3E}">
        <p14:creationId xmlns:p14="http://schemas.microsoft.com/office/powerpoint/2010/main" val="525120970"/>
      </p:ext>
    </p:extLst>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35000"/>
              </a:srgbClr>
            </a:outerShdw>
          </a:effectLst>
        </a:effectStyle>
        <a:effectStyle>
          <a:effectLst>
            <a:outerShdw blurRad="25400" dist="12700" dir="5400000" rotWithShape="0">
              <a:srgbClr val="000000">
                <a:alpha val="35000"/>
              </a:srgbClr>
            </a:outerShdw>
          </a:effectLst>
        </a:effectStyle>
        <a:effectStyle>
          <a:effectLst>
            <a:outerShdw blurRad="25400" dist="127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25400" dist="12700" dir="5400000" rotWithShape="0">
            <a:srgbClr val="000000">
              <a:alpha val="35000"/>
            </a:srgbClr>
          </a:outerShdw>
        </a:effectLst>
      </a:spPr>
      <a:bodyPr rot="0" spcFirstLastPara="1" vertOverflow="overflow" horzOverflow="overflow" vert="horz" wrap="square" lIns="50461" tIns="50461" rIns="50461" bIns="50461"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25400" dist="12700" dir="5400000" rotWithShape="0">
            <a:srgbClr val="000000">
              <a:alpha val="3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461" tIns="50461" rIns="50461" bIns="50461"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35000"/>
              </a:srgbClr>
            </a:outerShdw>
          </a:effectLst>
        </a:effectStyle>
        <a:effectStyle>
          <a:effectLst>
            <a:outerShdw blurRad="25400" dist="12700" dir="5400000" rotWithShape="0">
              <a:srgbClr val="000000">
                <a:alpha val="35000"/>
              </a:srgbClr>
            </a:outerShdw>
          </a:effectLst>
        </a:effectStyle>
        <a:effectStyle>
          <a:effectLst>
            <a:outerShdw blurRad="25400" dist="127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25400" dist="12700" dir="5400000" rotWithShape="0">
            <a:srgbClr val="000000">
              <a:alpha val="35000"/>
            </a:srgbClr>
          </a:outerShdw>
        </a:effectLst>
      </a:spPr>
      <a:bodyPr rot="0" spcFirstLastPara="1" vertOverflow="overflow" horzOverflow="overflow" vert="horz" wrap="square" lIns="50461" tIns="50461" rIns="50461" bIns="50461"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25400" dist="12700" dir="5400000" rotWithShape="0">
            <a:srgbClr val="000000">
              <a:alpha val="3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461" tIns="50461" rIns="50461" bIns="50461"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15994</TotalTime>
  <Words>2020</Words>
  <Application>Microsoft Macintosh PowerPoint</Application>
  <PresentationFormat>Custom</PresentationFormat>
  <Paragraphs>433</Paragraphs>
  <Slides>36</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Arial Bold</vt:lpstr>
      <vt:lpstr>Arial Narrow</vt:lpstr>
      <vt:lpstr>Avenir Roman</vt:lpstr>
      <vt:lpstr>Calibri</vt:lpstr>
      <vt:lpstr>Helvetica</vt:lpstr>
      <vt:lpstr>Wingdings</vt:lpstr>
      <vt:lpstr>Default</vt:lpstr>
      <vt:lpstr>Transporta nodokļi</vt:lpstr>
      <vt:lpstr>AA Biedri</vt:lpstr>
      <vt:lpstr>Latvijas auto tirgus – jauni pasažieru auto</vt:lpstr>
      <vt:lpstr>Latvijas auto tirgus – lietoti pasažieru auto</vt:lpstr>
      <vt:lpstr>Jaunu pasažieru auto reģistrācijas ES pēc degvielas tipa</vt:lpstr>
      <vt:lpstr>Jaunu pasažieru auto reģistrācijas LV pēc degvielas tipa</vt:lpstr>
      <vt:lpstr>Jaunu pasažieru auto reģistrācijas LV pēc degvielas tipa</vt:lpstr>
      <vt:lpstr>Kādas pārmaiņas Latvijas transporta nākotnē?</vt:lpstr>
      <vt:lpstr>Kādas pārmaiņas Latvijas transporta nākotnē?</vt:lpstr>
      <vt:lpstr>Kādas pārmaiņas Latvijas transporta nākotnē?</vt:lpstr>
      <vt:lpstr>PowerPoint Presentation</vt:lpstr>
      <vt:lpstr>Valstu noteiktie ICE auto ierobežojumi tirdzniecībā</vt:lpstr>
      <vt:lpstr>Elektroauto cena pret ICE LV piemērs</vt:lpstr>
      <vt:lpstr>PowerPoint Presentation</vt:lpstr>
      <vt:lpstr>PowerPoint Presentation</vt:lpstr>
      <vt:lpstr>Zememisijas Auto Segments</vt:lpstr>
      <vt:lpstr>Auto Asociācijas piedāvājums </vt:lpstr>
      <vt:lpstr>Kurš būs ieguvējs?</vt:lpstr>
      <vt:lpstr>Kurš būs ieguvējs?</vt:lpstr>
      <vt:lpstr>Kurš par to samaksās?</vt:lpstr>
      <vt:lpstr>Zememisiju Auto Segments LIETOTU AUTO PIEMĒRI</vt:lpstr>
      <vt:lpstr>Zememisiju Auto Segments JAUNU AUTO PIEMĒRI</vt:lpstr>
      <vt:lpstr>Ietekme uz budžetu + risinājums</vt:lpstr>
      <vt:lpstr>PowerPoint Presentation</vt:lpstr>
      <vt:lpstr>PHEV atbalsta pasākumi</vt:lpstr>
      <vt:lpstr>PHEV atbalsta pasākumi</vt:lpstr>
      <vt:lpstr>PowerPoint Presentation</vt:lpstr>
      <vt:lpstr>Auto cenu rollercoaster</vt:lpstr>
      <vt:lpstr>Auto cenu rollercoaster</vt:lpstr>
      <vt:lpstr>Standarta auto kļūst par luksusa preci</vt:lpstr>
      <vt:lpstr>Elektroauto kļūst par reprezentatīvo</vt:lpstr>
      <vt:lpstr>PowerPoint Presentation</vt:lpstr>
      <vt:lpstr>Finansējums no UVTN plānotajām izmaiņām</vt:lpstr>
      <vt:lpstr>UVTN LIKMJU IESPAIDS</vt:lpstr>
      <vt:lpstr>Citi pasākumi</vt:lpstr>
      <vt:lpstr>Paldies par uzmanību!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Prezentācijas nosaukums</dc:title>
  <dc:subject/>
  <dc:creator/>
  <cp:keywords/>
  <dc:description/>
  <cp:lastModifiedBy>Office</cp:lastModifiedBy>
  <cp:revision>285</cp:revision>
  <cp:lastPrinted>2018-10-08T07:42:40Z</cp:lastPrinted>
  <dcterms:modified xsi:type="dcterms:W3CDTF">2023-02-28T16:04:40Z</dcterms:modified>
  <cp:category/>
</cp:coreProperties>
</file>