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1044" r:id="rId3"/>
    <p:sldId id="1064" r:id="rId4"/>
    <p:sldId id="1065" r:id="rId5"/>
    <p:sldId id="1066" r:id="rId6"/>
    <p:sldId id="1067" r:id="rId7"/>
    <p:sldId id="1068" r:id="rId8"/>
    <p:sldId id="1069" r:id="rId9"/>
    <p:sldId id="1070" r:id="rId10"/>
    <p:sldId id="1071" r:id="rId11"/>
    <p:sldId id="1072" r:id="rId12"/>
    <p:sldId id="1073" r:id="rId13"/>
    <p:sldId id="1074" r:id="rId14"/>
    <p:sldId id="1075" r:id="rId15"/>
    <p:sldId id="1076" r:id="rId16"/>
    <p:sldId id="264" r:id="rId17"/>
  </p:sldIdLst>
  <p:sldSz cx="9144000" cy="6858000" type="screen4x3"/>
  <p:notesSz cx="6954838" cy="93091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iga Driksna" initials="DD" lastIdx="8" clrIdx="0">
    <p:extLst>
      <p:ext uri="{19B8F6BF-5375-455C-9EA6-DF929625EA0E}">
        <p15:presenceInfo xmlns:p15="http://schemas.microsoft.com/office/powerpoint/2012/main" userId="S::daigadriksna@sam.gov.lv::710bdb3f-f8fa-4ad6-9b60-839b289a40df" providerId="AD"/>
      </p:ext>
    </p:extLst>
  </p:cmAuthor>
  <p:cmAuthor id="2" name="Valdis" initials="SM" lastIdx="1" clrIdx="1">
    <p:extLst>
      <p:ext uri="{19B8F6BF-5375-455C-9EA6-DF929625EA0E}">
        <p15:presenceInfo xmlns:p15="http://schemas.microsoft.com/office/powerpoint/2012/main" userId="Valdis" providerId="None"/>
      </p:ext>
    </p:extLst>
  </p:cmAuthor>
  <p:cmAuthor id="3" name="Baiba Vīlipa" initials="BV" lastIdx="2" clrIdx="2">
    <p:extLst>
      <p:ext uri="{19B8F6BF-5375-455C-9EA6-DF929625EA0E}">
        <p15:presenceInfo xmlns:p15="http://schemas.microsoft.com/office/powerpoint/2012/main" userId="S::bvilipa@sam.gov.lv::98640e8d-f23f-4daf-b541-be52934381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34F"/>
    <a:srgbClr val="D0E9F0"/>
    <a:srgbClr val="84C6D8"/>
    <a:srgbClr val="4BACC6"/>
    <a:srgbClr val="31859C"/>
    <a:srgbClr val="537ABA"/>
    <a:srgbClr val="5F5BAE"/>
    <a:srgbClr val="8064A2"/>
    <a:srgbClr val="0E70AF"/>
    <a:srgbClr val="FE9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86016" autoAdjust="0"/>
  </p:normalViewPr>
  <p:slideViewPr>
    <p:cSldViewPr snapToGrid="0">
      <p:cViewPr varScale="1">
        <p:scale>
          <a:sx n="98" d="100"/>
          <a:sy n="98" d="100"/>
        </p:scale>
        <p:origin x="15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5/8/layout/radial3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AF880A5-0F00-4315-A5DF-1FE656798601}">
      <dgm:prSet phldrT="[Text]" custT="1"/>
      <dgm:spPr/>
      <dgm:t>
        <a:bodyPr/>
        <a:lstStyle/>
        <a:p>
          <a:pPr>
            <a:buNone/>
          </a:pPr>
          <a:r>
            <a:rPr lang="lv-LV" sz="1400" b="0" i="0" dirty="0">
              <a:effectLst/>
              <a:latin typeface="Gotham Medium"/>
              <a:ea typeface="Calibri" panose="020F0502020204030204" pitchFamily="34" charset="0"/>
              <a:cs typeface="Gotham Medium"/>
            </a:rPr>
            <a:t>Drošas un ilgtspējīgas transporta sistēmas pilnveidošana</a:t>
          </a:r>
          <a:endParaRPr lang="en-US" sz="1400" b="0" i="0" dirty="0">
            <a:solidFill>
              <a:schemeClr val="tx2"/>
            </a:solidFill>
            <a:latin typeface="Gotham Medium"/>
            <a:cs typeface="Gotham Medium"/>
          </a:endParaRPr>
        </a:p>
      </dgm:t>
    </dgm:pt>
    <dgm:pt modelId="{A13BB1F9-5857-4B43-8BF5-6589AA2CB759}" type="parTrans" cxnId="{24F8CBE2-5003-4E69-A772-6B98F2B05181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C198C41D-2640-4669-83ED-E0CD35701C8E}" type="sibTrans" cxnId="{24F8CBE2-5003-4E69-A772-6B98F2B05181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932A6641-B47E-48FC-963F-311CBB9F360A}">
      <dgm:prSet phldrT="[Text]" custT="1"/>
      <dgm:spPr>
        <a:solidFill>
          <a:srgbClr val="3366FF">
            <a:alpha val="50000"/>
          </a:srgbClr>
        </a:solidFill>
      </dgm:spPr>
      <dgm:t>
        <a:bodyPr/>
        <a:lstStyle/>
        <a:p>
          <a:r>
            <a:rPr lang="lv-LV" sz="1400" b="0" i="0" dirty="0">
              <a:effectLst/>
              <a:latin typeface="Gotham Medium"/>
              <a:ea typeface="Calibri" panose="020F0502020204030204" pitchFamily="34" charset="0"/>
              <a:cs typeface="Gotham Medium"/>
            </a:rPr>
            <a:t>Loģistikas pakalpojumu konkurētspējs paaugstināšaa </a:t>
          </a:r>
          <a:endParaRPr lang="en-US" sz="1400" b="0" i="0" dirty="0">
            <a:solidFill>
              <a:schemeClr val="tx2"/>
            </a:solidFill>
            <a:latin typeface="Gotham Medium"/>
            <a:cs typeface="Gotham Medium"/>
          </a:endParaRPr>
        </a:p>
      </dgm:t>
    </dgm:pt>
    <dgm:pt modelId="{BCC541E2-3A60-4FA0-82BC-A407780EE7DB}" type="parTrans" cxnId="{FD0D0812-3766-4422-AB8F-58752BCDBE07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0E70FA36-C3C7-4A08-A69A-A16BAA6AE9D9}" type="sibTrans" cxnId="{FD0D0812-3766-4422-AB8F-58752BCDBE07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9AFDEAC1-A74D-44ED-A273-8EEA9AD544D9}">
      <dgm:prSet phldrT="[Text]"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lv-LV" sz="1000" b="0" i="0" dirty="0">
              <a:effectLst/>
              <a:latin typeface="Gotham Medium"/>
              <a:cs typeface="Gotham Medium"/>
            </a:rPr>
            <a:t>Pētniecības un inovāciju izmantošana, pētnieku un politikas veidotāju sadarbība un mūsdienu prasībām atbilstošu transporta nozares speciālistu sagatavošana</a:t>
          </a:r>
        </a:p>
      </dgm:t>
    </dgm:pt>
    <dgm:pt modelId="{4C7BF0C9-F320-4604-83E4-3616EC3F0A51}" type="parTrans" cxnId="{4F63EF6A-64A7-44BB-8EC0-54B14E3C7DC7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CDA3DFC5-250E-4BBA-A52A-9278B729BB2D}" type="sibTrans" cxnId="{4F63EF6A-64A7-44BB-8EC0-54B14E3C7DC7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4D00E63A-FD9F-481E-BB9D-E2703B1011B0}">
      <dgm:prSet phldrT="[Text]" custT="1"/>
      <dgm:spPr>
        <a:solidFill>
          <a:schemeClr val="bg1">
            <a:alpha val="57000"/>
          </a:schemeClr>
        </a:solidFill>
      </dgm:spPr>
      <dgm:t>
        <a:bodyPr/>
        <a:lstStyle/>
        <a:p>
          <a:r>
            <a:rPr lang="lv-LV" sz="1400" b="0" i="0" dirty="0">
              <a:effectLst/>
              <a:latin typeface="Gotham Medium"/>
              <a:ea typeface="Calibri" panose="020F0502020204030204" pitchFamily="34" charset="0"/>
              <a:cs typeface="Gotham Medium"/>
            </a:rPr>
            <a:t>Starptautiskās savienojamības uzlabošana</a:t>
          </a:r>
          <a:endParaRPr lang="en-US" sz="1400" b="0" i="0" dirty="0">
            <a:solidFill>
              <a:schemeClr val="tx2"/>
            </a:solidFill>
            <a:latin typeface="Gotham Medium"/>
            <a:cs typeface="Gotham Medium"/>
          </a:endParaRPr>
        </a:p>
      </dgm:t>
    </dgm:pt>
    <dgm:pt modelId="{9ADAB2CF-94B0-4FDA-A962-5EEEC02CCC08}" type="parTrans" cxnId="{704961CD-9BF6-4FE7-89D7-552DE480515C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F2C10D62-1D6C-4E85-84B0-994F91CE79B2}" type="sibTrans" cxnId="{704961CD-9BF6-4FE7-89D7-552DE480515C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8EA7219F-BDB2-48EB-9EEB-3133522D132E}">
      <dgm:prSet phldrT="[Text]" custT="1"/>
      <dgm:spPr>
        <a:solidFill>
          <a:srgbClr val="FE9D00">
            <a:alpha val="50000"/>
          </a:srgbClr>
        </a:solidFill>
      </dgm:spPr>
      <dgm:t>
        <a:bodyPr/>
        <a:lstStyle/>
        <a:p>
          <a:r>
            <a:rPr lang="lv-LV" sz="1200" b="0" i="0" dirty="0">
              <a:effectLst/>
              <a:latin typeface="Gotham Medium"/>
              <a:ea typeface="Calibri" panose="020F0502020204030204" pitchFamily="34" charset="0"/>
              <a:cs typeface="Gotham Medium"/>
            </a:rPr>
            <a:t>Multimodāla sabiedriskā transporta tīkla ar dzelzceļu kā sabiedriskā transporta "mugurkaulu" attīstība</a:t>
          </a:r>
          <a:endParaRPr lang="en-US" sz="1200" b="0" i="0" dirty="0">
            <a:solidFill>
              <a:schemeClr val="tx2"/>
            </a:solidFill>
            <a:latin typeface="Gotham Medium"/>
            <a:cs typeface="Gotham Medium"/>
          </a:endParaRPr>
        </a:p>
      </dgm:t>
    </dgm:pt>
    <dgm:pt modelId="{C94B7947-85DC-4B21-BB99-DF8438356F98}" type="sibTrans" cxnId="{58AD7EEF-D408-406B-87EE-4691D4C30668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3EE8403A-CB7C-4815-85BD-AEBCAEB71B37}" type="parTrans" cxnId="{58AD7EEF-D408-406B-87EE-4691D4C30668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42D71409-67F9-455C-8C6D-716D284AAA6B}">
      <dgm:prSet phldrT="[Text]" custT="1"/>
      <dgm:spPr>
        <a:solidFill>
          <a:schemeClr val="tx1">
            <a:alpha val="50000"/>
          </a:schemeClr>
        </a:solidFill>
      </dgm:spPr>
      <dgm:t>
        <a:bodyPr/>
        <a:lstStyle/>
        <a:p>
          <a:r>
            <a:rPr lang="lv-LV" sz="2000" b="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Medium"/>
              <a:cs typeface="Gotham Medium"/>
            </a:rPr>
            <a:t>MĒRĶIS</a:t>
          </a:r>
        </a:p>
        <a:p>
          <a:r>
            <a:rPr lang="lv-LV" sz="1200" b="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Medium"/>
              <a:cs typeface="Gotham Medium"/>
            </a:rPr>
            <a:t>Integrēta transporta sistēma:</a:t>
          </a:r>
        </a:p>
        <a:p>
          <a:r>
            <a:rPr lang="lv-LV" sz="1200" b="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Medium"/>
              <a:cs typeface="Gotham Medium"/>
            </a:rPr>
            <a:t>- droša, efektīva, vieda un ilgtspējīga mobilitāte</a:t>
          </a:r>
        </a:p>
        <a:p>
          <a:r>
            <a:rPr lang="lv-LV" sz="1200" b="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Medium"/>
              <a:cs typeface="Gotham Medium"/>
            </a:rPr>
            <a:t>-veicina valsts ekonomisko izaugsmi, reģionālo attīstību</a:t>
          </a:r>
        </a:p>
        <a:p>
          <a:r>
            <a:rPr lang="lv-LV" sz="1200" b="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Medium"/>
              <a:cs typeface="Gotham Medium"/>
            </a:rPr>
            <a:t>-ieguldījums pārejā uz ekonomiku ar zemu oglekļa emisijas līmeni</a:t>
          </a:r>
          <a:endParaRPr lang="en-US" sz="1200" b="0" i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otham Medium"/>
            <a:cs typeface="Gotham Medium"/>
          </a:endParaRPr>
        </a:p>
      </dgm:t>
    </dgm:pt>
    <dgm:pt modelId="{478B7D3C-9FB4-4BC6-90AC-49960560DECD}" type="sibTrans" cxnId="{2AA9C11F-1F1D-428E-801A-47EAA766C99D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51680ED1-AF6E-4B28-AE94-92B0EFB0DF7D}" type="parTrans" cxnId="{2AA9C11F-1F1D-428E-801A-47EAA766C99D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E78159CE-8797-4BCB-90AA-C34C27BD00AF}" type="pres">
      <dgm:prSet presAssocID="{B9C32B05-62EA-407A-B21C-2310C7945705}" presName="composite" presStyleCnt="0">
        <dgm:presLayoutVars>
          <dgm:chMax val="1"/>
          <dgm:dir/>
          <dgm:resizeHandles val="exact"/>
        </dgm:presLayoutVars>
      </dgm:prSet>
      <dgm:spPr/>
    </dgm:pt>
    <dgm:pt modelId="{22BAACC9-7BD0-4B1F-A85C-03D641C1AB2C}" type="pres">
      <dgm:prSet presAssocID="{B9C32B05-62EA-407A-B21C-2310C7945705}" presName="radial" presStyleCnt="0">
        <dgm:presLayoutVars>
          <dgm:animLvl val="ctr"/>
        </dgm:presLayoutVars>
      </dgm:prSet>
      <dgm:spPr/>
    </dgm:pt>
    <dgm:pt modelId="{A33511DD-5213-46AF-A919-902792ABB56A}" type="pres">
      <dgm:prSet presAssocID="{42D71409-67F9-455C-8C6D-716D284AAA6B}" presName="centerShape" presStyleLbl="vennNode1" presStyleIdx="0" presStyleCnt="6" custScaleX="105841" custScaleY="104169" custLinFactNeighborY="10620"/>
      <dgm:spPr/>
    </dgm:pt>
    <dgm:pt modelId="{BF250FA8-38B6-49C1-9050-58FF1C71B23C}" type="pres">
      <dgm:prSet presAssocID="{8EA7219F-BDB2-48EB-9EEB-3133522D132E}" presName="node" presStyleLbl="vennNode1" presStyleIdx="1" presStyleCnt="6" custScaleX="156119" custScaleY="150747" custRadScaleRad="100368" custRadScaleInc="-938">
        <dgm:presLayoutVars>
          <dgm:bulletEnabled val="1"/>
        </dgm:presLayoutVars>
      </dgm:prSet>
      <dgm:spPr/>
    </dgm:pt>
    <dgm:pt modelId="{23A70382-8EBD-4682-8101-8E5DC144355A}" type="pres">
      <dgm:prSet presAssocID="{3AF880A5-0F00-4315-A5DF-1FE656798601}" presName="node" presStyleLbl="vennNode1" presStyleIdx="2" presStyleCnt="6" custScaleX="151156" custScaleY="149276" custRadScaleRad="113705" custRadScaleInc="-14340">
        <dgm:presLayoutVars>
          <dgm:bulletEnabled val="1"/>
        </dgm:presLayoutVars>
      </dgm:prSet>
      <dgm:spPr/>
    </dgm:pt>
    <dgm:pt modelId="{B47DF812-ED0A-494B-8D7A-4D02CE25C701}" type="pres">
      <dgm:prSet presAssocID="{932A6641-B47E-48FC-963F-311CBB9F360A}" presName="node" presStyleLbl="vennNode1" presStyleIdx="3" presStyleCnt="6" custScaleX="145151" custScaleY="140276" custRadScaleRad="131715" custRadScaleInc="-45409">
        <dgm:presLayoutVars>
          <dgm:bulletEnabled val="1"/>
        </dgm:presLayoutVars>
      </dgm:prSet>
      <dgm:spPr/>
    </dgm:pt>
    <dgm:pt modelId="{6491A80D-27D4-4C3F-949A-12C2C1F208DF}" type="pres">
      <dgm:prSet presAssocID="{9AFDEAC1-A74D-44ED-A273-8EEA9AD544D9}" presName="node" presStyleLbl="vennNode1" presStyleIdx="4" presStyleCnt="6" custScaleX="147477" custScaleY="143527" custRadScaleRad="131870" custRadScaleInc="45797">
        <dgm:presLayoutVars>
          <dgm:bulletEnabled val="1"/>
        </dgm:presLayoutVars>
      </dgm:prSet>
      <dgm:spPr/>
    </dgm:pt>
    <dgm:pt modelId="{5F40F22E-601F-4C55-A185-55C45BC985C9}" type="pres">
      <dgm:prSet presAssocID="{4D00E63A-FD9F-481E-BB9D-E2703B1011B0}" presName="node" presStyleLbl="vennNode1" presStyleIdx="5" presStyleCnt="6" custScaleX="144401" custScaleY="145257" custRadScaleRad="115660" custRadScaleInc="12495">
        <dgm:presLayoutVars>
          <dgm:bulletEnabled val="1"/>
        </dgm:presLayoutVars>
      </dgm:prSet>
      <dgm:spPr/>
    </dgm:pt>
  </dgm:ptLst>
  <dgm:cxnLst>
    <dgm:cxn modelId="{FD0D0812-3766-4422-AB8F-58752BCDBE07}" srcId="{42D71409-67F9-455C-8C6D-716D284AAA6B}" destId="{932A6641-B47E-48FC-963F-311CBB9F360A}" srcOrd="2" destOrd="0" parTransId="{BCC541E2-3A60-4FA0-82BC-A407780EE7DB}" sibTransId="{0E70FA36-C3C7-4A08-A69A-A16BAA6AE9D9}"/>
    <dgm:cxn modelId="{2AA9C11F-1F1D-428E-801A-47EAA766C99D}" srcId="{B9C32B05-62EA-407A-B21C-2310C7945705}" destId="{42D71409-67F9-455C-8C6D-716D284AAA6B}" srcOrd="0" destOrd="0" parTransId="{51680ED1-AF6E-4B28-AE94-92B0EFB0DF7D}" sibTransId="{478B7D3C-9FB4-4BC6-90AC-49960560DECD}"/>
    <dgm:cxn modelId="{4F63EF6A-64A7-44BB-8EC0-54B14E3C7DC7}" srcId="{42D71409-67F9-455C-8C6D-716D284AAA6B}" destId="{9AFDEAC1-A74D-44ED-A273-8EEA9AD544D9}" srcOrd="3" destOrd="0" parTransId="{4C7BF0C9-F320-4604-83E4-3616EC3F0A51}" sibTransId="{CDA3DFC5-250E-4BBA-A52A-9278B729BB2D}"/>
    <dgm:cxn modelId="{D160F16C-B45A-344E-84EE-8C5E36546DCE}" type="presOf" srcId="{4D00E63A-FD9F-481E-BB9D-E2703B1011B0}" destId="{5F40F22E-601F-4C55-A185-55C45BC985C9}" srcOrd="0" destOrd="0" presId="urn:microsoft.com/office/officeart/2005/8/layout/radial3"/>
    <dgm:cxn modelId="{CE560893-FCC2-D241-AEDA-62533CD55AF2}" type="presOf" srcId="{9AFDEAC1-A74D-44ED-A273-8EEA9AD544D9}" destId="{6491A80D-27D4-4C3F-949A-12C2C1F208DF}" srcOrd="0" destOrd="0" presId="urn:microsoft.com/office/officeart/2005/8/layout/radial3"/>
    <dgm:cxn modelId="{50EC219E-8121-764F-89AC-FB84288C7935}" type="presOf" srcId="{3AF880A5-0F00-4315-A5DF-1FE656798601}" destId="{23A70382-8EBD-4682-8101-8E5DC144355A}" srcOrd="0" destOrd="0" presId="urn:microsoft.com/office/officeart/2005/8/layout/radial3"/>
    <dgm:cxn modelId="{32A8B3A3-48C6-5C4B-97CE-5984194ACF84}" type="presOf" srcId="{932A6641-B47E-48FC-963F-311CBB9F360A}" destId="{B47DF812-ED0A-494B-8D7A-4D02CE25C701}" srcOrd="0" destOrd="0" presId="urn:microsoft.com/office/officeart/2005/8/layout/radial3"/>
    <dgm:cxn modelId="{15AF80A7-85F7-714B-8F13-B84593DC07C7}" type="presOf" srcId="{8EA7219F-BDB2-48EB-9EEB-3133522D132E}" destId="{BF250FA8-38B6-49C1-9050-58FF1C71B23C}" srcOrd="0" destOrd="0" presId="urn:microsoft.com/office/officeart/2005/8/layout/radial3"/>
    <dgm:cxn modelId="{704961CD-9BF6-4FE7-89D7-552DE480515C}" srcId="{42D71409-67F9-455C-8C6D-716D284AAA6B}" destId="{4D00E63A-FD9F-481E-BB9D-E2703B1011B0}" srcOrd="4" destOrd="0" parTransId="{9ADAB2CF-94B0-4FDA-A962-5EEEC02CCC08}" sibTransId="{F2C10D62-1D6C-4E85-84B0-994F91CE79B2}"/>
    <dgm:cxn modelId="{19DA55D4-1A96-8E43-AD53-DEA93B9E9A9D}" type="presOf" srcId="{42D71409-67F9-455C-8C6D-716D284AAA6B}" destId="{A33511DD-5213-46AF-A919-902792ABB56A}" srcOrd="0" destOrd="0" presId="urn:microsoft.com/office/officeart/2005/8/layout/radial3"/>
    <dgm:cxn modelId="{B7072FDF-A13D-8A43-BF77-0330A3B72C60}" type="presOf" srcId="{B9C32B05-62EA-407A-B21C-2310C7945705}" destId="{E78159CE-8797-4BCB-90AA-C34C27BD00AF}" srcOrd="0" destOrd="0" presId="urn:microsoft.com/office/officeart/2005/8/layout/radial3"/>
    <dgm:cxn modelId="{24F8CBE2-5003-4E69-A772-6B98F2B05181}" srcId="{42D71409-67F9-455C-8C6D-716D284AAA6B}" destId="{3AF880A5-0F00-4315-A5DF-1FE656798601}" srcOrd="1" destOrd="0" parTransId="{A13BB1F9-5857-4B43-8BF5-6589AA2CB759}" sibTransId="{C198C41D-2640-4669-83ED-E0CD35701C8E}"/>
    <dgm:cxn modelId="{58AD7EEF-D408-406B-87EE-4691D4C30668}" srcId="{42D71409-67F9-455C-8C6D-716D284AAA6B}" destId="{8EA7219F-BDB2-48EB-9EEB-3133522D132E}" srcOrd="0" destOrd="0" parTransId="{3EE8403A-CB7C-4815-85BD-AEBCAEB71B37}" sibTransId="{C94B7947-85DC-4B21-BB99-DF8438356F98}"/>
    <dgm:cxn modelId="{2F29E373-A2CF-7A45-A988-AE677E6AC4CA}" type="presParOf" srcId="{E78159CE-8797-4BCB-90AA-C34C27BD00AF}" destId="{22BAACC9-7BD0-4B1F-A85C-03D641C1AB2C}" srcOrd="0" destOrd="0" presId="urn:microsoft.com/office/officeart/2005/8/layout/radial3"/>
    <dgm:cxn modelId="{A3F24704-81D9-8B45-95BB-66D26217CA9A}" type="presParOf" srcId="{22BAACC9-7BD0-4B1F-A85C-03D641C1AB2C}" destId="{A33511DD-5213-46AF-A919-902792ABB56A}" srcOrd="0" destOrd="0" presId="urn:microsoft.com/office/officeart/2005/8/layout/radial3"/>
    <dgm:cxn modelId="{2C464248-F8A5-D54E-B8D9-86D94844EB90}" type="presParOf" srcId="{22BAACC9-7BD0-4B1F-A85C-03D641C1AB2C}" destId="{BF250FA8-38B6-49C1-9050-58FF1C71B23C}" srcOrd="1" destOrd="0" presId="urn:microsoft.com/office/officeart/2005/8/layout/radial3"/>
    <dgm:cxn modelId="{F4CF101C-018D-484D-9523-E1667710D992}" type="presParOf" srcId="{22BAACC9-7BD0-4B1F-A85C-03D641C1AB2C}" destId="{23A70382-8EBD-4682-8101-8E5DC144355A}" srcOrd="2" destOrd="0" presId="urn:microsoft.com/office/officeart/2005/8/layout/radial3"/>
    <dgm:cxn modelId="{4676276C-6E8E-4D40-B79F-09E9B3099274}" type="presParOf" srcId="{22BAACC9-7BD0-4B1F-A85C-03D641C1AB2C}" destId="{B47DF812-ED0A-494B-8D7A-4D02CE25C701}" srcOrd="3" destOrd="0" presId="urn:microsoft.com/office/officeart/2005/8/layout/radial3"/>
    <dgm:cxn modelId="{F2230810-2632-BD4D-8934-D1EA6D8B6848}" type="presParOf" srcId="{22BAACC9-7BD0-4B1F-A85C-03D641C1AB2C}" destId="{6491A80D-27D4-4C3F-949A-12C2C1F208DF}" srcOrd="4" destOrd="0" presId="urn:microsoft.com/office/officeart/2005/8/layout/radial3"/>
    <dgm:cxn modelId="{AD3E376E-5C91-F64F-86B9-27D4D6F91174}" type="presParOf" srcId="{22BAACC9-7BD0-4B1F-A85C-03D641C1AB2C}" destId="{5F40F22E-601F-4C55-A185-55C45BC985C9}" srcOrd="5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511DD-5213-46AF-A919-902792ABB56A}">
      <dsp:nvSpPr>
        <dsp:cNvPr id="0" name=""/>
        <dsp:cNvSpPr/>
      </dsp:nvSpPr>
      <dsp:spPr>
        <a:xfrm>
          <a:off x="2423530" y="1562500"/>
          <a:ext cx="2965093" cy="2918252"/>
        </a:xfrm>
        <a:prstGeom prst="ellipse">
          <a:avLst/>
        </a:prstGeom>
        <a:solidFill>
          <a:schemeClr val="tx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0" i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Medium"/>
              <a:cs typeface="Gotham Medium"/>
            </a:rPr>
            <a:t>MĒRĶIS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0" i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Medium"/>
              <a:cs typeface="Gotham Medium"/>
            </a:rPr>
            <a:t>Integrēta transporta sistēma: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0" i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Medium"/>
              <a:cs typeface="Gotham Medium"/>
            </a:rPr>
            <a:t>- droša, efektīva, vieda un ilgtspējīga mobilitāte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0" i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Medium"/>
              <a:cs typeface="Gotham Medium"/>
            </a:rPr>
            <a:t>-veicina valsts ekonomisko izaugsmi, reģionālo attīstību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0" i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Medium"/>
              <a:cs typeface="Gotham Medium"/>
            </a:rPr>
            <a:t>-ieguldījums pārejā uz ekonomiku ar zemu oglekļa emisijas līmeni</a:t>
          </a:r>
          <a:endParaRPr lang="en-US" sz="1200" b="0" i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otham Medium"/>
            <a:cs typeface="Gotham Medium"/>
          </a:endParaRPr>
        </a:p>
      </dsp:txBody>
      <dsp:txXfrm>
        <a:off x="2857758" y="1989868"/>
        <a:ext cx="2096637" cy="2063516"/>
      </dsp:txXfrm>
    </dsp:sp>
    <dsp:sp modelId="{BF250FA8-38B6-49C1-9050-58FF1C71B23C}">
      <dsp:nvSpPr>
        <dsp:cNvPr id="0" name=""/>
        <dsp:cNvSpPr/>
      </dsp:nvSpPr>
      <dsp:spPr>
        <a:xfrm>
          <a:off x="2791113" y="-243699"/>
          <a:ext cx="2186805" cy="2111558"/>
        </a:xfrm>
        <a:prstGeom prst="ellipse">
          <a:avLst/>
        </a:prstGeom>
        <a:solidFill>
          <a:srgbClr val="FE9D00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0" i="0" kern="1200" dirty="0">
              <a:effectLst/>
              <a:latin typeface="Gotham Medium"/>
              <a:ea typeface="Calibri" panose="020F0502020204030204" pitchFamily="34" charset="0"/>
              <a:cs typeface="Gotham Medium"/>
            </a:rPr>
            <a:t>Multimodāla sabiedriskā transporta tīkla ar dzelzceļu kā sabiedriskā transporta "mugurkaulu" attīstība</a:t>
          </a:r>
          <a:endParaRPr lang="en-US" sz="1200" b="0" i="0" kern="1200" dirty="0">
            <a:solidFill>
              <a:schemeClr val="tx2"/>
            </a:solidFill>
            <a:latin typeface="Gotham Medium"/>
            <a:cs typeface="Gotham Medium"/>
          </a:endParaRPr>
        </a:p>
      </dsp:txBody>
      <dsp:txXfrm>
        <a:off x="3111363" y="65532"/>
        <a:ext cx="1546305" cy="1493096"/>
      </dsp:txXfrm>
    </dsp:sp>
    <dsp:sp modelId="{23A70382-8EBD-4682-8101-8E5DC144355A}">
      <dsp:nvSpPr>
        <dsp:cNvPr id="0" name=""/>
        <dsp:cNvSpPr/>
      </dsp:nvSpPr>
      <dsp:spPr>
        <a:xfrm>
          <a:off x="4671555" y="605853"/>
          <a:ext cx="2117287" cy="2090953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0" i="0" kern="1200" dirty="0">
              <a:effectLst/>
              <a:latin typeface="Gotham Medium"/>
              <a:ea typeface="Calibri" panose="020F0502020204030204" pitchFamily="34" charset="0"/>
              <a:cs typeface="Gotham Medium"/>
            </a:rPr>
            <a:t>Drošas un ilgtspējīgas transporta sistēmas pilnveidošana</a:t>
          </a:r>
          <a:endParaRPr lang="en-US" sz="1400" b="0" i="0" kern="1200" dirty="0">
            <a:solidFill>
              <a:schemeClr val="tx2"/>
            </a:solidFill>
            <a:latin typeface="Gotham Medium"/>
            <a:cs typeface="Gotham Medium"/>
          </a:endParaRPr>
        </a:p>
      </dsp:txBody>
      <dsp:txXfrm>
        <a:off x="4981625" y="912066"/>
        <a:ext cx="1497147" cy="1478527"/>
      </dsp:txXfrm>
    </dsp:sp>
    <dsp:sp modelId="{B47DF812-ED0A-494B-8D7A-4D02CE25C701}">
      <dsp:nvSpPr>
        <dsp:cNvPr id="0" name=""/>
        <dsp:cNvSpPr/>
      </dsp:nvSpPr>
      <dsp:spPr>
        <a:xfrm>
          <a:off x="5125883" y="2524275"/>
          <a:ext cx="2033173" cy="1964888"/>
        </a:xfrm>
        <a:prstGeom prst="ellipse">
          <a:avLst/>
        </a:prstGeom>
        <a:solidFill>
          <a:srgbClr val="3366FF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0" i="0" kern="1200" dirty="0">
              <a:effectLst/>
              <a:latin typeface="Gotham Medium"/>
              <a:ea typeface="Calibri" panose="020F0502020204030204" pitchFamily="34" charset="0"/>
              <a:cs typeface="Gotham Medium"/>
            </a:rPr>
            <a:t>Loģistikas pakalpojumu konkurētspējs paaugstināšaa </a:t>
          </a:r>
          <a:endParaRPr lang="en-US" sz="1400" b="0" i="0" kern="1200" dirty="0">
            <a:solidFill>
              <a:schemeClr val="tx2"/>
            </a:solidFill>
            <a:latin typeface="Gotham Medium"/>
            <a:cs typeface="Gotham Medium"/>
          </a:endParaRPr>
        </a:p>
      </dsp:txBody>
      <dsp:txXfrm>
        <a:off x="5423634" y="2812026"/>
        <a:ext cx="1437671" cy="1389386"/>
      </dsp:txXfrm>
    </dsp:sp>
    <dsp:sp modelId="{6491A80D-27D4-4C3F-949A-12C2C1F208DF}">
      <dsp:nvSpPr>
        <dsp:cNvPr id="0" name=""/>
        <dsp:cNvSpPr/>
      </dsp:nvSpPr>
      <dsp:spPr>
        <a:xfrm>
          <a:off x="629942" y="2491605"/>
          <a:ext cx="2065754" cy="2010425"/>
        </a:xfrm>
        <a:prstGeom prst="ellipse">
          <a:avLst/>
        </a:prstGeom>
        <a:solidFill>
          <a:srgbClr val="FFFF00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000" b="0" i="0" kern="1200" dirty="0">
              <a:effectLst/>
              <a:latin typeface="Gotham Medium"/>
              <a:cs typeface="Gotham Medium"/>
            </a:rPr>
            <a:t>Pētniecības un inovāciju izmantošana, pētnieku un politikas veidotāju sadarbība un mūsdienu prasībām atbilstošu transporta nozares speciālistu sagatavošana</a:t>
          </a:r>
        </a:p>
      </dsp:txBody>
      <dsp:txXfrm>
        <a:off x="932465" y="2786025"/>
        <a:ext cx="1460708" cy="1421585"/>
      </dsp:txXfrm>
    </dsp:sp>
    <dsp:sp modelId="{5F40F22E-601F-4C55-A185-55C45BC985C9}">
      <dsp:nvSpPr>
        <dsp:cNvPr id="0" name=""/>
        <dsp:cNvSpPr/>
      </dsp:nvSpPr>
      <dsp:spPr>
        <a:xfrm>
          <a:off x="1016570" y="660380"/>
          <a:ext cx="2022668" cy="2034658"/>
        </a:xfrm>
        <a:prstGeom prst="ellipse">
          <a:avLst/>
        </a:prstGeom>
        <a:solidFill>
          <a:schemeClr val="bg1">
            <a:alpha val="57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0" i="0" kern="1200" dirty="0">
              <a:effectLst/>
              <a:latin typeface="Gotham Medium"/>
              <a:ea typeface="Calibri" panose="020F0502020204030204" pitchFamily="34" charset="0"/>
              <a:cs typeface="Gotham Medium"/>
            </a:rPr>
            <a:t>Starptautiskās savienojamības uzlabošana</a:t>
          </a:r>
          <a:endParaRPr lang="en-US" sz="1400" b="0" i="0" kern="1200" dirty="0">
            <a:solidFill>
              <a:schemeClr val="tx2"/>
            </a:solidFill>
            <a:latin typeface="Gotham Medium"/>
            <a:cs typeface="Gotham Medium"/>
          </a:endParaRPr>
        </a:p>
      </dsp:txBody>
      <dsp:txXfrm>
        <a:off x="1312783" y="958349"/>
        <a:ext cx="1430242" cy="1438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14471" cy="4652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8736" y="3"/>
            <a:ext cx="3014471" cy="4652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AA4C7-11B7-4871-A76C-8919204DBB30}" type="datetimeFigureOut">
              <a:rPr lang="lv-LV" smtClean="0"/>
              <a:t>19.10.2020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384"/>
            <a:ext cx="3014471" cy="4652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8736" y="8842384"/>
            <a:ext cx="3014471" cy="4652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082EE-8EDE-4624-8FD1-E9ACD5BB28C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49464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13763" cy="465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7" y="2"/>
            <a:ext cx="3013763" cy="465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1461C-5380-4412-82B1-4E6DFD694E64}" type="datetimeFigureOut">
              <a:rPr lang="lv-LV" smtClean="0"/>
              <a:t>19.10.2020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700088"/>
            <a:ext cx="4649788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5" y="4421824"/>
            <a:ext cx="5563870" cy="418909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1"/>
            <a:ext cx="3013763" cy="4654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7" y="8842031"/>
            <a:ext cx="3013763" cy="4654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70A9D-3FF5-46C5-B285-098F23DD63F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89868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70A9D-3FF5-46C5-B285-098F23DD63F8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56340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370A9D-3FF5-46C5-B285-098F23DD63F8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005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370A9D-3FF5-46C5-B285-098F23DD63F8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005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370A9D-3FF5-46C5-B285-098F23DD63F8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005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370A9D-3FF5-46C5-B285-098F23DD63F8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005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370A9D-3FF5-46C5-B285-098F23DD63F8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005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370A9D-3FF5-46C5-B285-098F23DD63F8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005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370A9D-3FF5-46C5-B285-098F23DD63F8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005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370A9D-3FF5-46C5-B285-098F23DD63F8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005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370A9D-3FF5-46C5-B285-098F23DD63F8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005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370A9D-3FF5-46C5-B285-098F23DD63F8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005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sz="1200" i="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sz="1200" i="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sz="1200" i="0" dirty="0">
              <a:effectLst/>
              <a:latin typeface="Times New Roman" panose="02020603050405020304" pitchFamily="18" charset="0"/>
            </a:endParaRP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370A9D-3FF5-46C5-B285-098F23DD63F8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005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370A9D-3FF5-46C5-B285-098F23DD63F8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005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370A9D-3FF5-46C5-B285-098F23DD63F8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005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370A9D-3FF5-46C5-B285-098F23DD63F8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005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19.10.2020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FA42-DE36-4D94-9A7F-A6901430AF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19243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19.10.2020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FA42-DE36-4D94-9A7F-A6901430AF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89848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19.10.2020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FA42-DE36-4D94-9A7F-A6901430AF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05373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8979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F1D07F4C-0F32-4D99-A077-F74DCEF6227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812239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D05EF9C7-EB60-438C-93C3-BE8E5453D3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416C20EF-D603-4481-B7FC-2AABFE1F1D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33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19.10.2020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FA42-DE36-4D94-9A7F-A6901430AF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4370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19.10.2020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FA42-DE36-4D94-9A7F-A6901430AF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58199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19.10.2020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FA42-DE36-4D94-9A7F-A6901430AF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2601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19.10.2020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FA42-DE36-4D94-9A7F-A6901430AF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54019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19.10.2020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FA42-DE36-4D94-9A7F-A6901430AF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60030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19.10.2020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FA42-DE36-4D94-9A7F-A6901430AF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5103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19.10.2020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FA42-DE36-4D94-9A7F-A6901430AF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21176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19.10.2020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FA42-DE36-4D94-9A7F-A6901430AF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0202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19.10.2020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5FA42-DE36-4D94-9A7F-A6901430AF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33124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1" r:id="rId13"/>
    <p:sldLayoutId id="2147483672" r:id="rId14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pkc.gov.lv/lv/valsts-attistibas-planosana/attistibas-planosana-latvij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263900"/>
            <a:ext cx="9144000" cy="3424510"/>
          </a:xfrm>
          <a:prstGeom prst="rect">
            <a:avLst/>
          </a:prstGeom>
          <a:solidFill>
            <a:srgbClr val="3343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199" y="3212976"/>
            <a:ext cx="4186809" cy="2371553"/>
          </a:xfrm>
        </p:spPr>
        <p:txBody>
          <a:bodyPr>
            <a:normAutofit fontScale="90000"/>
          </a:bodyPr>
          <a:lstStyle/>
          <a:p>
            <a:pPr lvl="0" algn="r" defTabSz="449263" eaLnBrk="0" fontAlgn="base" hangingPunct="0">
              <a:spcBef>
                <a:spcPts val="350"/>
              </a:spcBef>
              <a:spcAft>
                <a:spcPct val="0"/>
              </a:spcAft>
              <a:buSzPct val="100000"/>
            </a:pPr>
            <a:br>
              <a:rPr lang="lv-LV" altLang="lv-LV" b="0" dirty="0">
                <a:solidFill>
                  <a:schemeClr val="bg1"/>
                </a:solidFill>
                <a:latin typeface="Gotham Book"/>
                <a:ea typeface="MS PGothic" pitchFamily="34" charset="-128"/>
                <a:cs typeface="Gotham Book"/>
              </a:rPr>
            </a:br>
            <a:r>
              <a:rPr lang="lv-LV" altLang="lv-LV" sz="3600" b="0" dirty="0">
                <a:solidFill>
                  <a:schemeClr val="bg1"/>
                </a:solidFill>
                <a:latin typeface="Gotham Book"/>
                <a:ea typeface="MS PGothic" pitchFamily="34" charset="-128"/>
                <a:cs typeface="Gotham Book"/>
              </a:rPr>
              <a:t>Transporta</a:t>
            </a:r>
            <a:br>
              <a:rPr lang="lv-LV" altLang="lv-LV" sz="3600" b="0" dirty="0">
                <a:solidFill>
                  <a:schemeClr val="bg1"/>
                </a:solidFill>
                <a:latin typeface="Gotham Book"/>
                <a:ea typeface="MS PGothic" pitchFamily="34" charset="-128"/>
                <a:cs typeface="Gotham Book"/>
              </a:rPr>
            </a:br>
            <a:r>
              <a:rPr lang="lv-LV" altLang="lv-LV" sz="3600" b="0" dirty="0">
                <a:solidFill>
                  <a:schemeClr val="bg1"/>
                </a:solidFill>
                <a:latin typeface="Gotham Book"/>
                <a:ea typeface="MS PGothic" pitchFamily="34" charset="-128"/>
                <a:cs typeface="Gotham Book"/>
              </a:rPr>
              <a:t>attīstības</a:t>
            </a:r>
            <a:br>
              <a:rPr lang="lv-LV" altLang="lv-LV" sz="3600" b="0" dirty="0">
                <a:solidFill>
                  <a:schemeClr val="bg1"/>
                </a:solidFill>
                <a:latin typeface="Gotham Book"/>
                <a:ea typeface="MS PGothic" pitchFamily="34" charset="-128"/>
                <a:cs typeface="Gotham Book"/>
              </a:rPr>
            </a:br>
            <a:r>
              <a:rPr lang="lv-LV" altLang="lv-LV" sz="3600" b="0" dirty="0">
                <a:solidFill>
                  <a:schemeClr val="bg1"/>
                </a:solidFill>
                <a:latin typeface="Gotham Black"/>
                <a:ea typeface="MS PGothic" pitchFamily="34" charset="-128"/>
                <a:cs typeface="Gotham Black"/>
              </a:rPr>
              <a:t>pamatnostādnes</a:t>
            </a:r>
            <a:br>
              <a:rPr lang="lv-LV" altLang="lv-LV" sz="3600" b="0" dirty="0">
                <a:solidFill>
                  <a:schemeClr val="bg1"/>
                </a:solidFill>
                <a:latin typeface="Gotham Book"/>
                <a:ea typeface="MS PGothic" pitchFamily="34" charset="-128"/>
                <a:cs typeface="Gotham Book"/>
              </a:rPr>
            </a:br>
            <a:br>
              <a:rPr lang="lv-LV" altLang="lv-LV" sz="3600" b="0" dirty="0">
                <a:solidFill>
                  <a:srgbClr val="FF6600"/>
                </a:solidFill>
                <a:latin typeface="Gotham Book"/>
                <a:ea typeface="MS PGothic" pitchFamily="34" charset="-128"/>
                <a:cs typeface="Gotham Book"/>
              </a:rPr>
            </a:br>
            <a:br>
              <a:rPr lang="lv-LV" altLang="lv-LV" b="0" dirty="0">
                <a:solidFill>
                  <a:schemeClr val="bg1">
                    <a:lumMod val="75000"/>
                  </a:schemeClr>
                </a:solidFill>
                <a:latin typeface="Gotham Book"/>
                <a:ea typeface="MS PGothic" pitchFamily="34" charset="-128"/>
                <a:cs typeface="Gotham Book"/>
              </a:rPr>
            </a:br>
            <a:endParaRPr lang="lv-LV" altLang="lv-LV" b="0" dirty="0">
              <a:solidFill>
                <a:schemeClr val="bg1">
                  <a:lumMod val="75000"/>
                </a:schemeClr>
              </a:solidFill>
              <a:latin typeface="Gotham Book"/>
              <a:ea typeface="MS PGothic" pitchFamily="34" charset="-128"/>
              <a:cs typeface="Gotham Book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49687" y="4432401"/>
            <a:ext cx="3970785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 defTabSz="449263" eaLnBrk="0" fontAlgn="base" hangingPunct="0">
              <a:spcBef>
                <a:spcPts val="350"/>
              </a:spcBef>
              <a:spcAft>
                <a:spcPct val="0"/>
              </a:spcAft>
              <a:buSzPct val="100000"/>
            </a:pPr>
            <a:r>
              <a:rPr lang="lv-LV" altLang="lv-LV" sz="4800" b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Gotham Black"/>
                <a:ea typeface="MS PGothic" pitchFamily="34" charset="-128"/>
                <a:cs typeface="Gotham Black"/>
              </a:rPr>
              <a:t>2021-2027</a:t>
            </a:r>
          </a:p>
        </p:txBody>
      </p:sp>
      <p:sp>
        <p:nvSpPr>
          <p:cNvPr id="9" name="Rectangle 8"/>
          <p:cNvSpPr/>
          <p:nvPr/>
        </p:nvSpPr>
        <p:spPr>
          <a:xfrm flipV="1">
            <a:off x="4644008" y="5373216"/>
            <a:ext cx="3888432" cy="720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24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568877" y="1484784"/>
            <a:ext cx="7575123" cy="53732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453336"/>
            <a:ext cx="1619672" cy="404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088201"/>
            <a:ext cx="1619672" cy="3824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661248"/>
            <a:ext cx="1619672" cy="4269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229200"/>
            <a:ext cx="1619672" cy="4716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4869160"/>
            <a:ext cx="1619672" cy="4492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4548603"/>
            <a:ext cx="1619672" cy="3824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4149080"/>
            <a:ext cx="1619672" cy="41489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3794181"/>
            <a:ext cx="1619672" cy="38241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3356992"/>
            <a:ext cx="1619672" cy="4371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3024382"/>
            <a:ext cx="1619672" cy="3824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2564904"/>
            <a:ext cx="1619672" cy="45947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2254583"/>
            <a:ext cx="1619672" cy="38241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0" y="1844824"/>
            <a:ext cx="1619672" cy="40975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1484784"/>
            <a:ext cx="1619672" cy="3824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Triangle 34"/>
          <p:cNvSpPr/>
          <p:nvPr/>
        </p:nvSpPr>
        <p:spPr>
          <a:xfrm rot="10800000">
            <a:off x="1206500" y="4902909"/>
            <a:ext cx="438150" cy="438150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Triangle 35"/>
          <p:cNvSpPr/>
          <p:nvPr/>
        </p:nvSpPr>
        <p:spPr>
          <a:xfrm rot="16200000">
            <a:off x="1212850" y="4165518"/>
            <a:ext cx="406400" cy="406400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453785" y="4530984"/>
            <a:ext cx="346961" cy="338554"/>
            <a:chOff x="974905" y="1497959"/>
            <a:chExt cx="346961" cy="338554"/>
          </a:xfrm>
        </p:grpSpPr>
        <p:sp>
          <p:nvSpPr>
            <p:cNvPr id="31" name="Oval 30"/>
            <p:cNvSpPr/>
            <p:nvPr/>
          </p:nvSpPr>
          <p:spPr>
            <a:xfrm>
              <a:off x="1026258" y="1552399"/>
              <a:ext cx="248489" cy="248489"/>
            </a:xfrm>
            <a:prstGeom prst="ellipse">
              <a:avLst/>
            </a:prstGeom>
            <a:noFill/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74905" y="1497959"/>
              <a:ext cx="3469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Gotham Light"/>
                  <a:cs typeface="Gotham Light"/>
                </a:rPr>
                <a:t>9</a:t>
              </a:r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4D5EFC3A-76A0-4FBA-9CC3-FD54F988F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438" y="146050"/>
            <a:ext cx="5716965" cy="1036642"/>
          </a:xfrm>
        </p:spPr>
        <p:txBody>
          <a:bodyPr>
            <a:normAutofit fontScale="90000"/>
          </a:bodyPr>
          <a:lstStyle/>
          <a:p>
            <a:pPr algn="r"/>
            <a:r>
              <a:rPr lang="lv-LV" b="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lack"/>
                <a:cs typeface="Gotham Black"/>
              </a:rPr>
              <a:t>DIGITALIZĀCIJAS </a:t>
            </a:r>
            <a:br>
              <a:rPr lang="lv-LV" b="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lack"/>
                <a:cs typeface="Gotham Black"/>
              </a:rPr>
            </a:br>
            <a:r>
              <a:rPr lang="lv-LV" b="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lack"/>
                <a:cs typeface="Gotham Black"/>
              </a:rPr>
              <a:t>UN VIEDO </a:t>
            </a:r>
            <a:br>
              <a:rPr lang="lv-LV" b="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lack"/>
                <a:cs typeface="Gotham Black"/>
              </a:rPr>
            </a:br>
            <a:r>
              <a:rPr lang="lv-LV" b="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lack"/>
                <a:cs typeface="Gotham Black"/>
              </a:rPr>
              <a:t>TEHNOLOĢIJU ATTĪSTĪBA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11A79D33-13E5-40E6-AE91-1C3BA554C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973" y="2967803"/>
            <a:ext cx="3386852" cy="2908926"/>
          </a:xfrm>
        </p:spPr>
        <p:txBody>
          <a:bodyPr>
            <a:normAutofit/>
          </a:bodyPr>
          <a:lstStyle/>
          <a:p>
            <a:r>
              <a:rPr lang="lv-LV" sz="1400" dirty="0">
                <a:solidFill>
                  <a:schemeClr val="bg1"/>
                </a:solidFill>
                <a:latin typeface="Gotham Medium"/>
                <a:cs typeface="Gotham Medium"/>
              </a:rPr>
              <a:t>↑ Nacionālajā satiksmes datu piekļuves punktā pieejamo datu kategoriju skaits</a:t>
            </a:r>
          </a:p>
          <a:p>
            <a:r>
              <a:rPr lang="lv-LV" sz="1400" dirty="0">
                <a:solidFill>
                  <a:schemeClr val="bg1"/>
                </a:solidFill>
                <a:latin typeface="Gotham Medium"/>
                <a:cs typeface="Gotham Medium"/>
              </a:rPr>
              <a:t>↑ 5 G pieejamība</a:t>
            </a:r>
          </a:p>
          <a:p>
            <a:r>
              <a:rPr lang="lv-LV" sz="1400" dirty="0">
                <a:solidFill>
                  <a:schemeClr val="bg1"/>
                </a:solidFill>
                <a:latin typeface="Gotham Medium"/>
                <a:cs typeface="Gotham Medium"/>
              </a:rPr>
              <a:t>↓ kopējās SEG emisijas (kt CO2 ekv.) transporta sektorā</a:t>
            </a:r>
          </a:p>
          <a:p>
            <a:r>
              <a:rPr lang="lv-LV" sz="1400" dirty="0">
                <a:solidFill>
                  <a:schemeClr val="bg1"/>
                </a:solidFill>
                <a:latin typeface="Gotham Medium"/>
                <a:cs typeface="Gotham Medium"/>
              </a:rPr>
              <a:t>↓ ceļu satiksmes negadījumos bojā gājušo un smagi ievainoto skaits</a:t>
            </a:r>
          </a:p>
          <a:p>
            <a:r>
              <a:rPr lang="lv-LV" sz="1400" dirty="0">
                <a:solidFill>
                  <a:schemeClr val="bg1"/>
                </a:solidFill>
                <a:latin typeface="Gotham Medium"/>
                <a:cs typeface="Gotham Medium"/>
              </a:rPr>
              <a:t>↑ digitāli sniegto pakalpojumu skaits Jūrnieku reģistrā</a:t>
            </a:r>
          </a:p>
          <a:p>
            <a:endParaRPr lang="lv-LV" sz="1400" dirty="0">
              <a:solidFill>
                <a:schemeClr val="bg1"/>
              </a:solidFill>
              <a:latin typeface="Gotham Medium"/>
              <a:cs typeface="Gotham Medium"/>
            </a:endParaRPr>
          </a:p>
          <a:p>
            <a:endParaRPr lang="lv-LV" sz="1400" dirty="0">
              <a:solidFill>
                <a:schemeClr val="bg1"/>
              </a:solidFill>
              <a:latin typeface="Gotham Medium"/>
              <a:cs typeface="Gotham Medium"/>
            </a:endParaRPr>
          </a:p>
          <a:p>
            <a:endParaRPr lang="lv-LV" sz="1400" dirty="0">
              <a:solidFill>
                <a:schemeClr val="bg1"/>
              </a:solidFill>
              <a:latin typeface="Gotham Medium"/>
              <a:cs typeface="Gotham Medium"/>
            </a:endParaRPr>
          </a:p>
          <a:p>
            <a:endParaRPr lang="lv-LV" sz="1400" dirty="0">
              <a:solidFill>
                <a:schemeClr val="bg1"/>
              </a:solidFill>
              <a:latin typeface="Gotham Medium"/>
              <a:cs typeface="Gotham Medium"/>
            </a:endParaRPr>
          </a:p>
          <a:p>
            <a:endParaRPr lang="lv-LV" sz="1400" dirty="0">
              <a:solidFill>
                <a:schemeClr val="bg1"/>
              </a:solidFill>
              <a:latin typeface="Gotham Medium"/>
              <a:cs typeface="Gotham Medium"/>
            </a:endParaRPr>
          </a:p>
          <a:p>
            <a:endParaRPr lang="lv-LV" sz="1400" dirty="0">
              <a:solidFill>
                <a:schemeClr val="bg1"/>
              </a:solidFill>
              <a:latin typeface="Gotham Medium"/>
              <a:cs typeface="Gotham Medium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A8B1EE-F6C6-4242-A01D-E761B586B76A}"/>
              </a:ext>
            </a:extLst>
          </p:cNvPr>
          <p:cNvSpPr txBox="1"/>
          <p:nvPr/>
        </p:nvSpPr>
        <p:spPr>
          <a:xfrm>
            <a:off x="1915838" y="2943691"/>
            <a:ext cx="3395269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600" dirty="0">
                <a:solidFill>
                  <a:schemeClr val="bg1"/>
                </a:solidFill>
                <a:latin typeface="Gotham Medium"/>
                <a:cs typeface="Gotham Medium"/>
              </a:rPr>
              <a:t>Izveidot Transporta nozares datu nacionālo piekļuves punktu</a:t>
            </a:r>
          </a:p>
          <a:p>
            <a:endParaRPr lang="lv-LV" sz="1600" dirty="0">
              <a:solidFill>
                <a:schemeClr val="bg1"/>
              </a:solidFill>
              <a:latin typeface="Gotham Medium"/>
              <a:cs typeface="Gotham Medium"/>
            </a:endParaRPr>
          </a:p>
          <a:p>
            <a:r>
              <a:rPr lang="lv-LV" sz="1600" dirty="0">
                <a:solidFill>
                  <a:schemeClr val="bg1"/>
                </a:solidFill>
                <a:latin typeface="Gotham Medium"/>
                <a:cs typeface="Gotham Medium"/>
              </a:rPr>
              <a:t>Nodrošināt 5G mobilo sakaru pārklājumu gar </a:t>
            </a:r>
            <a:r>
              <a:rPr lang="lv-LV" sz="1600" i="1" dirty="0">
                <a:solidFill>
                  <a:schemeClr val="bg1"/>
                </a:solidFill>
                <a:latin typeface="Gotham Medium"/>
                <a:cs typeface="Gotham Medium"/>
              </a:rPr>
              <a:t>VIA Baltica </a:t>
            </a:r>
            <a:r>
              <a:rPr lang="lv-LV" sz="1600" dirty="0">
                <a:solidFill>
                  <a:schemeClr val="bg1"/>
                </a:solidFill>
                <a:latin typeface="Gotham Medium"/>
                <a:cs typeface="Gotham Medium"/>
              </a:rPr>
              <a:t>un </a:t>
            </a:r>
            <a:r>
              <a:rPr lang="lv-LV" sz="1600" i="1" dirty="0">
                <a:solidFill>
                  <a:schemeClr val="bg1"/>
                </a:solidFill>
                <a:latin typeface="Gotham Medium"/>
                <a:cs typeface="Gotham Medium"/>
              </a:rPr>
              <a:t>Rail Baltica </a:t>
            </a:r>
            <a:r>
              <a:rPr lang="lv-LV" sz="1600" dirty="0">
                <a:solidFill>
                  <a:schemeClr val="bg1"/>
                </a:solidFill>
                <a:latin typeface="Gotham Medium"/>
                <a:cs typeface="Gotham Medium"/>
              </a:rPr>
              <a:t>transporta koridoriem, lai veicinātu savienoto un viedo mobilitāti</a:t>
            </a:r>
          </a:p>
          <a:p>
            <a:endParaRPr lang="lv-LV" sz="1600" dirty="0">
              <a:solidFill>
                <a:schemeClr val="bg1"/>
              </a:solidFill>
              <a:latin typeface="Gotham Medium"/>
              <a:cs typeface="Gotham Medium"/>
            </a:endParaRPr>
          </a:p>
          <a:p>
            <a:r>
              <a:rPr lang="lv-LV" sz="1600" dirty="0">
                <a:solidFill>
                  <a:schemeClr val="bg1"/>
                </a:solidFill>
                <a:latin typeface="Gotham Medium"/>
                <a:cs typeface="Gotham Medium"/>
              </a:rPr>
              <a:t>Ieviest viedās tehnoloģijas satiksmes plūsmas regulēšanai</a:t>
            </a:r>
          </a:p>
          <a:p>
            <a:endParaRPr lang="lv-LV" sz="1600" dirty="0">
              <a:solidFill>
                <a:schemeClr val="bg1"/>
              </a:solidFill>
              <a:latin typeface="Gotham Medium"/>
              <a:cs typeface="Gotham Medium"/>
            </a:endParaRPr>
          </a:p>
          <a:p>
            <a:r>
              <a:rPr lang="lv-LV" sz="1600" dirty="0">
                <a:solidFill>
                  <a:schemeClr val="bg1"/>
                </a:solidFill>
                <a:latin typeface="Gotham Medium"/>
                <a:cs typeface="Gotham Medium"/>
              </a:rPr>
              <a:t>Izvērtēt jūrnieku sertifikātu digitalizēšanas iespējas </a:t>
            </a:r>
          </a:p>
          <a:p>
            <a:endParaRPr lang="lv-LV" sz="1400" dirty="0">
              <a:solidFill>
                <a:schemeClr val="bg1"/>
              </a:solidFill>
              <a:latin typeface="Gotham Medium"/>
              <a:cs typeface="Gotham Medium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616074" y="1484784"/>
            <a:ext cx="7527926" cy="1150466"/>
            <a:chOff x="1616074" y="1484784"/>
            <a:chExt cx="7527926" cy="1150466"/>
          </a:xfrm>
        </p:grpSpPr>
        <p:sp>
          <p:nvSpPr>
            <p:cNvPr id="64" name="Rectangle 63"/>
            <p:cNvSpPr/>
            <p:nvPr/>
          </p:nvSpPr>
          <p:spPr>
            <a:xfrm>
              <a:off x="1616074" y="1484784"/>
              <a:ext cx="1254779" cy="115046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870300" y="1484784"/>
              <a:ext cx="1254779" cy="1150466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125013" y="1484784"/>
              <a:ext cx="1254779" cy="1150466"/>
            </a:xfrm>
            <a:prstGeom prst="rect">
              <a:avLst/>
            </a:prstGeom>
            <a:solidFill>
              <a:schemeClr val="accent6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379727" y="1484784"/>
              <a:ext cx="1254779" cy="115046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634441" y="1484784"/>
              <a:ext cx="1254779" cy="1150466"/>
            </a:xfrm>
            <a:prstGeom prst="rect">
              <a:avLst/>
            </a:prstGeom>
            <a:solidFill>
              <a:schemeClr val="accent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889221" y="1484784"/>
              <a:ext cx="1254779" cy="1150466"/>
            </a:xfrm>
            <a:prstGeom prst="rect">
              <a:avLst/>
            </a:prstGeom>
            <a:solidFill>
              <a:schemeClr val="accent3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1616074" y="2595880"/>
            <a:ext cx="1254779" cy="45719"/>
          </a:xfrm>
          <a:prstGeom prst="rect">
            <a:avLst/>
          </a:prstGeom>
          <a:solidFill>
            <a:srgbClr val="0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70300" y="2595880"/>
            <a:ext cx="1254779" cy="45719"/>
          </a:xfrm>
          <a:prstGeom prst="rect">
            <a:avLst/>
          </a:prstGeom>
          <a:solidFill>
            <a:srgbClr val="0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125013" y="2595880"/>
            <a:ext cx="1254779" cy="45719"/>
          </a:xfrm>
          <a:prstGeom prst="rect">
            <a:avLst/>
          </a:prstGeom>
          <a:solidFill>
            <a:srgbClr val="0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379727" y="2595880"/>
            <a:ext cx="1254779" cy="45719"/>
          </a:xfrm>
          <a:prstGeom prst="rect">
            <a:avLst/>
          </a:prstGeom>
          <a:solidFill>
            <a:srgbClr val="0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634441" y="2595880"/>
            <a:ext cx="1254779" cy="45719"/>
          </a:xfrm>
          <a:prstGeom prst="rect">
            <a:avLst/>
          </a:prstGeom>
          <a:solidFill>
            <a:srgbClr val="0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">
            <a:extLst>
              <a:ext uri="{FF2B5EF4-FFF2-40B4-BE49-F238E27FC236}">
                <a16:creationId xmlns:a16="http://schemas.microsoft.com/office/drawing/2014/main" id="{F11686CC-2D76-4EE1-83B4-C0EBB223546E}"/>
              </a:ext>
            </a:extLst>
          </p:cNvPr>
          <p:cNvSpPr txBox="1"/>
          <p:nvPr/>
        </p:nvSpPr>
        <p:spPr>
          <a:xfrm>
            <a:off x="6682024" y="1538894"/>
            <a:ext cx="1157786" cy="966007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marR="0" lvl="0" indent="0" algn="ctr" defTabSz="53340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otham Medium"/>
                <a:ea typeface="+mn-ea"/>
                <a:cs typeface="Gotham Medium"/>
              </a:rPr>
              <a:t>Sekmētas inovācijas un augsti kvalificētu nozares profesionāļu sagatavošana</a:t>
            </a:r>
            <a:endParaRPr kumimoji="0" lang="en-US" sz="1200" b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otham Medium"/>
              <a:ea typeface="+mn-ea"/>
              <a:cs typeface="Gotham Medium"/>
            </a:endParaRPr>
          </a:p>
        </p:txBody>
      </p:sp>
      <p:sp>
        <p:nvSpPr>
          <p:cNvPr id="46" name="Rectangle: Rounded Corners 4">
            <a:extLst>
              <a:ext uri="{FF2B5EF4-FFF2-40B4-BE49-F238E27FC236}">
                <a16:creationId xmlns:a16="http://schemas.microsoft.com/office/drawing/2014/main" id="{2E0E393F-3D6B-4F4C-8754-F0D2B0E93BB4}"/>
              </a:ext>
            </a:extLst>
          </p:cNvPr>
          <p:cNvSpPr txBox="1"/>
          <p:nvPr/>
        </p:nvSpPr>
        <p:spPr>
          <a:xfrm>
            <a:off x="1753627" y="1609406"/>
            <a:ext cx="969078" cy="47397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rmAutofit/>
          </a:bodyPr>
          <a:lstStyle/>
          <a:p>
            <a:pPr marL="0" marR="0" lvl="0" indent="0" algn="ctr" defTabSz="755650" eaLnBrk="1" fontAlgn="auto" latinLnBrk="0" hangingPunct="1">
              <a:lnSpc>
                <a:spcPct val="6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otham Medium"/>
                <a:cs typeface="Gotham Medium"/>
              </a:rPr>
              <a:t>Uzlabotas</a:t>
            </a:r>
          </a:p>
          <a:p>
            <a:pPr marL="0" marR="0" lvl="0" indent="0" algn="ctr" defTabSz="755650" eaLnBrk="1" fontAlgn="auto" latinLnBrk="0" hangingPunct="1">
              <a:lnSpc>
                <a:spcPct val="6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ysClr val="window" lastClr="FFFFFF"/>
                </a:solidFill>
                <a:latin typeface="Gotham Medium"/>
                <a:cs typeface="Gotham Medium"/>
              </a:rPr>
              <a:t>M</a:t>
            </a:r>
            <a:r>
              <a:rPr lang="lv-LV" sz="1200" b="1" dirty="0">
                <a:solidFill>
                  <a:sysClr val="window" lastClr="FFFFFF"/>
                </a:solidFill>
                <a:latin typeface="Gotham Medium"/>
                <a:cs typeface="Gotham Medium"/>
              </a:rPr>
              <a:t>obilitātes</a:t>
            </a:r>
          </a:p>
          <a:p>
            <a:pPr marL="0" marR="0" lvl="0" indent="0" algn="ctr" defTabSz="755650" eaLnBrk="1" fontAlgn="auto" latinLnBrk="0" hangingPunct="1">
              <a:lnSpc>
                <a:spcPct val="6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otham Medium"/>
                <a:cs typeface="Gotham Medium"/>
              </a:rPr>
              <a:t>iespējas</a:t>
            </a:r>
            <a:endParaRPr kumimoji="0" lang="en-US" sz="1200" b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otham Medium"/>
              <a:cs typeface="Gotham Medium"/>
            </a:endParaRPr>
          </a:p>
        </p:txBody>
      </p:sp>
      <p:sp>
        <p:nvSpPr>
          <p:cNvPr id="47" name="Rectangle: Rounded Corners 4">
            <a:extLst>
              <a:ext uri="{FF2B5EF4-FFF2-40B4-BE49-F238E27FC236}">
                <a16:creationId xmlns:a16="http://schemas.microsoft.com/office/drawing/2014/main" id="{ABF2A3E7-D472-471A-9A4D-ED4E16267424}"/>
              </a:ext>
            </a:extLst>
          </p:cNvPr>
          <p:cNvSpPr txBox="1"/>
          <p:nvPr/>
        </p:nvSpPr>
        <p:spPr>
          <a:xfrm>
            <a:off x="2960601" y="1556369"/>
            <a:ext cx="1074175" cy="100027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rmAutofit/>
          </a:bodyPr>
          <a:lstStyle/>
          <a:p>
            <a:pPr marL="0" marR="0" lvl="0" indent="0" algn="ctr" defTabSz="7556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otham Medium"/>
                <a:ea typeface="+mn-ea"/>
                <a:cs typeface="Gotham Medium"/>
              </a:rPr>
              <a:t>Samazinātas SEG emisijas transportā un uzlabota vides kvalitāte </a:t>
            </a:r>
            <a:endParaRPr kumimoji="0" lang="en-US" sz="1200" b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otham Medium"/>
              <a:ea typeface="+mn-ea"/>
              <a:cs typeface="Gotham Medium"/>
            </a:endParaRPr>
          </a:p>
        </p:txBody>
      </p:sp>
      <p:sp>
        <p:nvSpPr>
          <p:cNvPr id="48" name="Rectangle: Rounded Corners 4">
            <a:extLst>
              <a:ext uri="{FF2B5EF4-FFF2-40B4-BE49-F238E27FC236}">
                <a16:creationId xmlns:a16="http://schemas.microsoft.com/office/drawing/2014/main" id="{2F848EE8-3782-4D2A-97C5-78992A3D9B04}"/>
              </a:ext>
            </a:extLst>
          </p:cNvPr>
          <p:cNvSpPr txBox="1"/>
          <p:nvPr/>
        </p:nvSpPr>
        <p:spPr>
          <a:xfrm>
            <a:off x="4184876" y="1533963"/>
            <a:ext cx="1108174" cy="102728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rmAutofit lnSpcReduction="10000"/>
          </a:bodyPr>
          <a:lstStyle/>
          <a:p>
            <a:pPr marL="0" marR="0" lvl="0" indent="0" algn="ctr" defTabSz="533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otham Medium"/>
                <a:ea typeface="+mn-ea"/>
                <a:cs typeface="Gotham Medium"/>
              </a:rPr>
              <a:t>Nodrošināta konkurētspējīga transporta un loģistikas infrastruktūra un pakalpojumi </a:t>
            </a:r>
            <a:endParaRPr kumimoji="0" lang="en-US" sz="1200" b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otham Medium"/>
              <a:ea typeface="+mn-ea"/>
              <a:cs typeface="Gotham Medium"/>
            </a:endParaRPr>
          </a:p>
        </p:txBody>
      </p:sp>
      <p:sp>
        <p:nvSpPr>
          <p:cNvPr id="49" name="Rectangle: Rounded Corners 4">
            <a:extLst>
              <a:ext uri="{FF2B5EF4-FFF2-40B4-BE49-F238E27FC236}">
                <a16:creationId xmlns:a16="http://schemas.microsoft.com/office/drawing/2014/main" id="{2E0E393F-3D6B-4F4C-8754-F0D2B0E93BB4}"/>
              </a:ext>
            </a:extLst>
          </p:cNvPr>
          <p:cNvSpPr txBox="1"/>
          <p:nvPr/>
        </p:nvSpPr>
        <p:spPr>
          <a:xfrm>
            <a:off x="5457128" y="1540624"/>
            <a:ext cx="1087369" cy="92468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rm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lv-LV" sz="1200" b="1" dirty="0">
                <a:solidFill>
                  <a:sysClr val="window" lastClr="FFFFFF"/>
                </a:solidFill>
                <a:latin typeface="Gotham Medium"/>
                <a:cs typeface="Gotham Medium"/>
              </a:rPr>
              <a:t>Paaugstināta transporta drošība un drošums</a:t>
            </a:r>
            <a:endParaRPr lang="en-US" sz="1200" b="1" dirty="0">
              <a:solidFill>
                <a:sysClr val="window" lastClr="FFFFFF"/>
              </a:solidFill>
              <a:latin typeface="Gotham Medium"/>
              <a:cs typeface="Gotham Medium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941" y="124636"/>
            <a:ext cx="1273002" cy="127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70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568877" y="1484784"/>
            <a:ext cx="7575123" cy="53732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453336"/>
            <a:ext cx="1619672" cy="404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088201"/>
            <a:ext cx="1619672" cy="3824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661248"/>
            <a:ext cx="1619672" cy="4269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229200"/>
            <a:ext cx="1619672" cy="4716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4869160"/>
            <a:ext cx="1619672" cy="4492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4548603"/>
            <a:ext cx="1619672" cy="3824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4149080"/>
            <a:ext cx="1619672" cy="41489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3794181"/>
            <a:ext cx="1619672" cy="38241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3356992"/>
            <a:ext cx="1619672" cy="4371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3024382"/>
            <a:ext cx="1619672" cy="3824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2564904"/>
            <a:ext cx="1619672" cy="45947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2254583"/>
            <a:ext cx="1619672" cy="38241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0" y="1844824"/>
            <a:ext cx="1619672" cy="40975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1484784"/>
            <a:ext cx="1619672" cy="3824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Triangle 34"/>
          <p:cNvSpPr/>
          <p:nvPr/>
        </p:nvSpPr>
        <p:spPr>
          <a:xfrm rot="10800000">
            <a:off x="1206500" y="5287857"/>
            <a:ext cx="438150" cy="438150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Triangle 35"/>
          <p:cNvSpPr/>
          <p:nvPr/>
        </p:nvSpPr>
        <p:spPr>
          <a:xfrm rot="16200000">
            <a:off x="1212850" y="4550466"/>
            <a:ext cx="406400" cy="406400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398865" y="4915932"/>
            <a:ext cx="468377" cy="338554"/>
            <a:chOff x="919985" y="1497959"/>
            <a:chExt cx="468377" cy="338554"/>
          </a:xfrm>
        </p:grpSpPr>
        <p:sp>
          <p:nvSpPr>
            <p:cNvPr id="31" name="Oval 30"/>
            <p:cNvSpPr/>
            <p:nvPr/>
          </p:nvSpPr>
          <p:spPr>
            <a:xfrm>
              <a:off x="1026258" y="1552399"/>
              <a:ext cx="248489" cy="248489"/>
            </a:xfrm>
            <a:prstGeom prst="ellipse">
              <a:avLst/>
            </a:prstGeom>
            <a:noFill/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19985" y="1497959"/>
              <a:ext cx="4683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Gotham Light"/>
                  <a:cs typeface="Gotham Light"/>
                </a:rPr>
                <a:t>10</a:t>
              </a:r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4D5EFC3A-76A0-4FBA-9CC3-FD54F988F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6653" y="146050"/>
            <a:ext cx="4791103" cy="1036642"/>
          </a:xfrm>
        </p:spPr>
        <p:txBody>
          <a:bodyPr>
            <a:normAutofit fontScale="90000"/>
          </a:bodyPr>
          <a:lstStyle/>
          <a:p>
            <a:pPr algn="r"/>
            <a:r>
              <a:rPr lang="lv-LV" b="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lack"/>
                <a:cs typeface="Gotham Black"/>
              </a:rPr>
              <a:t>LOĢISTIKAS PAKALPOJUMU KONKURĒTSPĒJAS </a:t>
            </a:r>
            <a:br>
              <a:rPr lang="lv-LV" b="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lack"/>
                <a:cs typeface="Gotham Black"/>
              </a:rPr>
            </a:br>
            <a:r>
              <a:rPr lang="lv-LV" b="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lack"/>
                <a:cs typeface="Gotham Black"/>
              </a:rPr>
              <a:t>PAAUGSTINĀŠANA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11A79D33-13E5-40E6-AE91-1C3BA554C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973" y="2967803"/>
            <a:ext cx="3386852" cy="2908926"/>
          </a:xfrm>
        </p:spPr>
        <p:txBody>
          <a:bodyPr>
            <a:normAutofit/>
          </a:bodyPr>
          <a:lstStyle/>
          <a:p>
            <a:r>
              <a:rPr lang="lv-LV" sz="1400" dirty="0">
                <a:solidFill>
                  <a:schemeClr val="bg1"/>
                </a:solidFill>
                <a:latin typeface="Gotham Medium"/>
                <a:cs typeface="Gotham Medium"/>
              </a:rPr>
              <a:t>↓ kopējās SEG emisijas (kt CO2 ekv.) transporta sektorā</a:t>
            </a:r>
          </a:p>
          <a:p>
            <a:r>
              <a:rPr lang="lv-LV" sz="1400" dirty="0">
                <a:solidFill>
                  <a:schemeClr val="bg1"/>
                </a:solidFill>
                <a:latin typeface="Gotham Medium"/>
                <a:cs typeface="Gotham Medium"/>
              </a:rPr>
              <a:t>↑ ar dzelzceļa transportu veikto iekšzemes pārvadājumu apjoma īpatsvars kopējos iekšzemes kravu pārvadājumos</a:t>
            </a:r>
          </a:p>
          <a:p>
            <a:r>
              <a:rPr lang="lv-LV" sz="1400" dirty="0">
                <a:solidFill>
                  <a:schemeClr val="bg1"/>
                </a:solidFill>
                <a:latin typeface="Gotham Medium"/>
                <a:cs typeface="Gotham Medium"/>
              </a:rPr>
              <a:t>↑ konteinerkravu apgrozījums ostās un dzelzceļā</a:t>
            </a:r>
          </a:p>
          <a:p>
            <a:r>
              <a:rPr lang="lv-LV" sz="1400" dirty="0">
                <a:solidFill>
                  <a:schemeClr val="bg1"/>
                </a:solidFill>
                <a:latin typeface="Gotham Medium"/>
                <a:cs typeface="Gotham Medium"/>
              </a:rPr>
              <a:t>↑ apgrozījums rūpnieciskajos ražošanas uzņēmumos Latvijas ostās</a:t>
            </a:r>
          </a:p>
          <a:p>
            <a:endParaRPr lang="lv-LV" sz="1400" dirty="0">
              <a:solidFill>
                <a:schemeClr val="bg1"/>
              </a:solidFill>
              <a:latin typeface="Gotham Medium"/>
              <a:cs typeface="Gotham Medium"/>
            </a:endParaRPr>
          </a:p>
          <a:p>
            <a:endParaRPr lang="lv-LV" sz="1400" dirty="0">
              <a:solidFill>
                <a:schemeClr val="bg1"/>
              </a:solidFill>
              <a:latin typeface="Gotham Medium"/>
              <a:cs typeface="Gotham Medium"/>
            </a:endParaRPr>
          </a:p>
          <a:p>
            <a:endParaRPr lang="lv-LV" sz="1400" dirty="0">
              <a:solidFill>
                <a:schemeClr val="bg1"/>
              </a:solidFill>
              <a:latin typeface="Gotham Medium"/>
              <a:cs typeface="Gotham Medium"/>
            </a:endParaRPr>
          </a:p>
          <a:p>
            <a:endParaRPr lang="lv-LV" sz="1400" dirty="0">
              <a:solidFill>
                <a:schemeClr val="bg1"/>
              </a:solidFill>
              <a:latin typeface="Gotham Medium"/>
              <a:cs typeface="Gotham Medium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A8B1EE-F6C6-4242-A01D-E761B586B76A}"/>
              </a:ext>
            </a:extLst>
          </p:cNvPr>
          <p:cNvSpPr txBox="1"/>
          <p:nvPr/>
        </p:nvSpPr>
        <p:spPr>
          <a:xfrm>
            <a:off x="2089575" y="2967802"/>
            <a:ext cx="339526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600" dirty="0">
                <a:solidFill>
                  <a:schemeClr val="bg1"/>
                </a:solidFill>
                <a:latin typeface="Gotham Medium"/>
                <a:cs typeface="Gotham Medium"/>
              </a:rPr>
              <a:t>Situācijas monitorings, administratīvo šķēršļu novēršana, priekšlikumu izstrāde un virzība </a:t>
            </a:r>
          </a:p>
          <a:p>
            <a:endParaRPr lang="lv-LV" sz="1600" dirty="0">
              <a:solidFill>
                <a:schemeClr val="bg1"/>
              </a:solidFill>
              <a:latin typeface="Gotham Medium"/>
              <a:cs typeface="Gotham Medium"/>
            </a:endParaRPr>
          </a:p>
          <a:p>
            <a:r>
              <a:rPr lang="lv-LV" sz="1600" i="1" dirty="0">
                <a:solidFill>
                  <a:schemeClr val="bg1"/>
                </a:solidFill>
                <a:latin typeface="Gotham Medium"/>
                <a:cs typeface="Gotham Medium"/>
              </a:rPr>
              <a:t>VIA Latvia </a:t>
            </a:r>
            <a:r>
              <a:rPr lang="lv-LV" sz="1600" dirty="0">
                <a:solidFill>
                  <a:schemeClr val="bg1"/>
                </a:solidFill>
                <a:latin typeface="Gotham Medium"/>
                <a:cs typeface="Gotham Medium"/>
              </a:rPr>
              <a:t>zīmols</a:t>
            </a:r>
          </a:p>
          <a:p>
            <a:endParaRPr lang="lv-LV" sz="1600" dirty="0">
              <a:solidFill>
                <a:schemeClr val="bg1"/>
              </a:solidFill>
              <a:latin typeface="Gotham Medium"/>
              <a:cs typeface="Gotham Medium"/>
            </a:endParaRPr>
          </a:p>
          <a:p>
            <a:r>
              <a:rPr lang="lv-LV" sz="1600" dirty="0">
                <a:solidFill>
                  <a:schemeClr val="bg1"/>
                </a:solidFill>
                <a:latin typeface="Gotham Medium"/>
                <a:cs typeface="Gotham Medium"/>
              </a:rPr>
              <a:t>Ieguldījumi ostu infrastruktūrā </a:t>
            </a:r>
          </a:p>
          <a:p>
            <a:endParaRPr lang="lv-LV" sz="1400" dirty="0">
              <a:solidFill>
                <a:schemeClr val="bg1"/>
              </a:solidFill>
              <a:latin typeface="Gotham Medium"/>
              <a:cs typeface="Gotham Medium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616074" y="1484784"/>
            <a:ext cx="7527926" cy="1150466"/>
            <a:chOff x="1616074" y="1484784"/>
            <a:chExt cx="7527926" cy="1150466"/>
          </a:xfrm>
        </p:grpSpPr>
        <p:sp>
          <p:nvSpPr>
            <p:cNvPr id="53" name="Rectangle 52"/>
            <p:cNvSpPr/>
            <p:nvPr/>
          </p:nvSpPr>
          <p:spPr>
            <a:xfrm>
              <a:off x="1616074" y="1484784"/>
              <a:ext cx="1254779" cy="115046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870300" y="1484784"/>
              <a:ext cx="1254779" cy="1150466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125013" y="1484784"/>
              <a:ext cx="1254779" cy="1150466"/>
            </a:xfrm>
            <a:prstGeom prst="rect">
              <a:avLst/>
            </a:prstGeom>
            <a:solidFill>
              <a:schemeClr val="accent6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379727" y="1484784"/>
              <a:ext cx="1254779" cy="115046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634441" y="1484784"/>
              <a:ext cx="1254779" cy="1150466"/>
            </a:xfrm>
            <a:prstGeom prst="rect">
              <a:avLst/>
            </a:prstGeom>
            <a:solidFill>
              <a:schemeClr val="accent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889221" y="1484784"/>
              <a:ext cx="1254779" cy="1150466"/>
            </a:xfrm>
            <a:prstGeom prst="rect">
              <a:avLst/>
            </a:prstGeom>
            <a:solidFill>
              <a:schemeClr val="accent3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4120862" y="2589530"/>
            <a:ext cx="1254779" cy="45719"/>
          </a:xfrm>
          <a:prstGeom prst="rect">
            <a:avLst/>
          </a:prstGeom>
          <a:solidFill>
            <a:srgbClr val="0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66702" y="2589531"/>
            <a:ext cx="1254779" cy="45719"/>
          </a:xfrm>
          <a:prstGeom prst="rect">
            <a:avLst/>
          </a:prstGeom>
          <a:solidFill>
            <a:srgbClr val="0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4">
            <a:extLst>
              <a:ext uri="{FF2B5EF4-FFF2-40B4-BE49-F238E27FC236}">
                <a16:creationId xmlns:a16="http://schemas.microsoft.com/office/drawing/2014/main" id="{ABF2A3E7-D472-471A-9A4D-ED4E16267424}"/>
              </a:ext>
            </a:extLst>
          </p:cNvPr>
          <p:cNvSpPr txBox="1"/>
          <p:nvPr/>
        </p:nvSpPr>
        <p:spPr>
          <a:xfrm>
            <a:off x="2960601" y="1556369"/>
            <a:ext cx="1074175" cy="100027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rmAutofit/>
          </a:bodyPr>
          <a:lstStyle/>
          <a:p>
            <a:pPr marL="0" marR="0" lvl="0" indent="0" algn="ctr" defTabSz="7556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otham Medium"/>
                <a:ea typeface="+mn-ea"/>
                <a:cs typeface="Gotham Medium"/>
              </a:rPr>
              <a:t>Samazinātas SEG emisijas transportā un uzlabota vides kvalitāte </a:t>
            </a:r>
            <a:endParaRPr kumimoji="0" lang="en-US" sz="1200" b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otham Medium"/>
              <a:ea typeface="+mn-ea"/>
              <a:cs typeface="Gotham Medium"/>
            </a:endParaRPr>
          </a:p>
        </p:txBody>
      </p:sp>
      <p:sp>
        <p:nvSpPr>
          <p:cNvPr id="42" name="Rectangle: Rounded Corners 4">
            <a:extLst>
              <a:ext uri="{FF2B5EF4-FFF2-40B4-BE49-F238E27FC236}">
                <a16:creationId xmlns:a16="http://schemas.microsoft.com/office/drawing/2014/main" id="{2F848EE8-3782-4D2A-97C5-78992A3D9B04}"/>
              </a:ext>
            </a:extLst>
          </p:cNvPr>
          <p:cNvSpPr txBox="1"/>
          <p:nvPr/>
        </p:nvSpPr>
        <p:spPr>
          <a:xfrm>
            <a:off x="4184876" y="1533963"/>
            <a:ext cx="1108174" cy="102728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rmAutofit lnSpcReduction="10000"/>
          </a:bodyPr>
          <a:lstStyle/>
          <a:p>
            <a:pPr marL="0" marR="0" lvl="0" indent="0" algn="ctr" defTabSz="533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otham Medium"/>
                <a:ea typeface="+mn-ea"/>
                <a:cs typeface="Gotham Medium"/>
              </a:rPr>
              <a:t>Nodrošināta konkurētspējīga transporta un loģistikas infrastruktūra un pakalpojumi </a:t>
            </a:r>
            <a:endParaRPr kumimoji="0" lang="en-US" sz="1200" b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otham Medium"/>
              <a:ea typeface="+mn-ea"/>
              <a:cs typeface="Gotham Medium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1084" y="156686"/>
            <a:ext cx="1180478" cy="118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90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568877" y="1484784"/>
            <a:ext cx="7575123" cy="53732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1616074" y="1484784"/>
            <a:ext cx="7527926" cy="1150466"/>
            <a:chOff x="1616074" y="1484784"/>
            <a:chExt cx="7527926" cy="1150466"/>
          </a:xfrm>
        </p:grpSpPr>
        <p:sp>
          <p:nvSpPr>
            <p:cNvPr id="55" name="Rectangle 54"/>
            <p:cNvSpPr/>
            <p:nvPr/>
          </p:nvSpPr>
          <p:spPr>
            <a:xfrm>
              <a:off x="1616074" y="1484784"/>
              <a:ext cx="1254779" cy="115046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870300" y="1484784"/>
              <a:ext cx="1254779" cy="1150466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125013" y="1484784"/>
              <a:ext cx="1254779" cy="1150466"/>
            </a:xfrm>
            <a:prstGeom prst="rect">
              <a:avLst/>
            </a:prstGeom>
            <a:solidFill>
              <a:schemeClr val="accent6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79727" y="1484784"/>
              <a:ext cx="1254779" cy="115046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634441" y="1484784"/>
              <a:ext cx="1254779" cy="1150466"/>
            </a:xfrm>
            <a:prstGeom prst="rect">
              <a:avLst/>
            </a:prstGeom>
            <a:solidFill>
              <a:schemeClr val="accent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889221" y="1484784"/>
              <a:ext cx="1254779" cy="1150466"/>
            </a:xfrm>
            <a:prstGeom prst="rect">
              <a:avLst/>
            </a:prstGeom>
            <a:solidFill>
              <a:schemeClr val="accent3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6453336"/>
            <a:ext cx="1619672" cy="404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088201"/>
            <a:ext cx="1619672" cy="3824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661248"/>
            <a:ext cx="1619672" cy="4269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229200"/>
            <a:ext cx="1619672" cy="4716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4869160"/>
            <a:ext cx="1619672" cy="4492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4548603"/>
            <a:ext cx="1619672" cy="3824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4149080"/>
            <a:ext cx="1619672" cy="41489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3794181"/>
            <a:ext cx="1619672" cy="38241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3356992"/>
            <a:ext cx="1619672" cy="4371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3024382"/>
            <a:ext cx="1619672" cy="3824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2564904"/>
            <a:ext cx="1619672" cy="45947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2254583"/>
            <a:ext cx="1619672" cy="38241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0" y="1844824"/>
            <a:ext cx="1619672" cy="40975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1484784"/>
            <a:ext cx="1619672" cy="3824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Triangle 34"/>
          <p:cNvSpPr/>
          <p:nvPr/>
        </p:nvSpPr>
        <p:spPr>
          <a:xfrm rot="10800000">
            <a:off x="1206500" y="5671174"/>
            <a:ext cx="438150" cy="438150"/>
          </a:xfrm>
          <a:prstGeom prst="rtTriangl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Triangle 35"/>
          <p:cNvSpPr/>
          <p:nvPr/>
        </p:nvSpPr>
        <p:spPr>
          <a:xfrm rot="16200000">
            <a:off x="1212850" y="4933783"/>
            <a:ext cx="406400" cy="406400"/>
          </a:xfrm>
          <a:prstGeom prst="rtTriangl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398865" y="5299249"/>
            <a:ext cx="468377" cy="338554"/>
            <a:chOff x="919985" y="1497959"/>
            <a:chExt cx="468377" cy="338554"/>
          </a:xfrm>
        </p:grpSpPr>
        <p:sp>
          <p:nvSpPr>
            <p:cNvPr id="31" name="Oval 30"/>
            <p:cNvSpPr/>
            <p:nvPr/>
          </p:nvSpPr>
          <p:spPr>
            <a:xfrm>
              <a:off x="1026258" y="1552399"/>
              <a:ext cx="248489" cy="248489"/>
            </a:xfrm>
            <a:prstGeom prst="ellipse">
              <a:avLst/>
            </a:prstGeom>
            <a:noFill/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19985" y="1497959"/>
              <a:ext cx="4683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Gotham Light"/>
                  <a:cs typeface="Gotham Light"/>
                </a:rPr>
                <a:t>11</a:t>
              </a:r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4D5EFC3A-76A0-4FBA-9CC3-FD54F988F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6382" y="146050"/>
            <a:ext cx="3541216" cy="1036642"/>
          </a:xfrm>
        </p:spPr>
        <p:txBody>
          <a:bodyPr>
            <a:normAutofit fontScale="90000"/>
          </a:bodyPr>
          <a:lstStyle/>
          <a:p>
            <a:pPr algn="r"/>
            <a:r>
              <a:rPr lang="lv-LV" b="0" dirty="0">
                <a:solidFill>
                  <a:schemeClr val="bg2">
                    <a:lumMod val="50000"/>
                  </a:schemeClr>
                </a:solidFill>
                <a:latin typeface="Gotham Black"/>
                <a:cs typeface="Gotham Black"/>
              </a:rPr>
              <a:t>EFEKTĪVA UN DROŠA </a:t>
            </a:r>
            <a:br>
              <a:rPr lang="lv-LV" b="0" dirty="0">
                <a:solidFill>
                  <a:schemeClr val="bg2">
                    <a:lumMod val="50000"/>
                  </a:schemeClr>
                </a:solidFill>
                <a:latin typeface="Gotham Black"/>
                <a:cs typeface="Gotham Black"/>
              </a:rPr>
            </a:br>
            <a:r>
              <a:rPr lang="lv-LV" b="0" dirty="0">
                <a:solidFill>
                  <a:schemeClr val="bg2">
                    <a:lumMod val="50000"/>
                  </a:schemeClr>
                </a:solidFill>
                <a:latin typeface="Gotham Black"/>
                <a:cs typeface="Gotham Black"/>
              </a:rPr>
              <a:t>GAISA TRANSPORTA</a:t>
            </a:r>
            <a:br>
              <a:rPr lang="lv-LV" b="0" dirty="0">
                <a:solidFill>
                  <a:schemeClr val="bg2">
                    <a:lumMod val="50000"/>
                  </a:schemeClr>
                </a:solidFill>
                <a:latin typeface="Gotham Black"/>
                <a:cs typeface="Gotham Black"/>
              </a:rPr>
            </a:br>
            <a:r>
              <a:rPr lang="lv-LV" b="0" dirty="0">
                <a:solidFill>
                  <a:schemeClr val="bg2">
                    <a:lumMod val="50000"/>
                  </a:schemeClr>
                </a:solidFill>
                <a:latin typeface="Gotham Black"/>
                <a:cs typeface="Gotham Black"/>
              </a:rPr>
              <a:t>SISTĒMA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11A79D33-13E5-40E6-AE91-1C3BA554C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4856" y="2981323"/>
            <a:ext cx="3386852" cy="2908926"/>
          </a:xfrm>
        </p:spPr>
        <p:txBody>
          <a:bodyPr>
            <a:normAutofit/>
          </a:bodyPr>
          <a:lstStyle/>
          <a:p>
            <a:r>
              <a:rPr lang="lv-LV" sz="1400" dirty="0">
                <a:solidFill>
                  <a:srgbClr val="FFFFFF"/>
                </a:solidFill>
                <a:latin typeface="Gotham Medium"/>
                <a:cs typeface="Gotham Medium"/>
              </a:rPr>
              <a:t>↑ lidojumu maršrutu skaits no lidostas «Rīga»</a:t>
            </a:r>
          </a:p>
          <a:p>
            <a:r>
              <a:rPr lang="lv-LV" sz="1400" dirty="0">
                <a:solidFill>
                  <a:srgbClr val="FFFFFF"/>
                </a:solidFill>
                <a:latin typeface="Gotham Medium"/>
                <a:cs typeface="Gotham Medium"/>
              </a:rPr>
              <a:t>↑ apkalpoto kravu apjoms lidostā «Rīga»</a:t>
            </a:r>
          </a:p>
          <a:p>
            <a:r>
              <a:rPr lang="lv-LV" sz="1400" dirty="0">
                <a:solidFill>
                  <a:srgbClr val="FFFFFF"/>
                </a:solidFill>
                <a:latin typeface="Gotham Medium"/>
                <a:cs typeface="Gotham Medium"/>
              </a:rPr>
              <a:t>+ saglabājas augsts gaisa kuģu lidojumu drošuma līmenis</a:t>
            </a:r>
          </a:p>
          <a:p>
            <a:r>
              <a:rPr lang="lv-LV" sz="1400" dirty="0">
                <a:solidFill>
                  <a:schemeClr val="bg1"/>
                </a:solidFill>
                <a:latin typeface="Gotham Medium"/>
                <a:cs typeface="Gotham Medium"/>
              </a:rPr>
              <a:t>↓ kopējās SEG emisijas (</a:t>
            </a:r>
            <a:r>
              <a:rPr lang="lv-LV" sz="1400" dirty="0" err="1">
                <a:solidFill>
                  <a:schemeClr val="bg1"/>
                </a:solidFill>
                <a:latin typeface="Gotham Medium"/>
                <a:cs typeface="Gotham Medium"/>
              </a:rPr>
              <a:t>kt</a:t>
            </a:r>
            <a:r>
              <a:rPr lang="lv-LV" sz="1400" dirty="0">
                <a:solidFill>
                  <a:schemeClr val="bg1"/>
                </a:solidFill>
                <a:latin typeface="Gotham Medium"/>
                <a:cs typeface="Gotham Medium"/>
              </a:rPr>
              <a:t> CO2 </a:t>
            </a:r>
            <a:r>
              <a:rPr lang="lv-LV" sz="1400" dirty="0" err="1">
                <a:solidFill>
                  <a:schemeClr val="bg1"/>
                </a:solidFill>
                <a:latin typeface="Gotham Medium"/>
                <a:cs typeface="Gotham Medium"/>
              </a:rPr>
              <a:t>ekv</a:t>
            </a:r>
            <a:r>
              <a:rPr lang="lv-LV" sz="1400" dirty="0">
                <a:solidFill>
                  <a:schemeClr val="bg1"/>
                </a:solidFill>
                <a:latin typeface="Gotham Medium"/>
                <a:cs typeface="Gotham Medium"/>
              </a:rPr>
              <a:t>.) transporta sektorā</a:t>
            </a:r>
          </a:p>
          <a:p>
            <a:endParaRPr lang="lv-LV" sz="1400" dirty="0">
              <a:solidFill>
                <a:srgbClr val="FFFFFF"/>
              </a:solidFill>
              <a:latin typeface="Gotham Medium"/>
              <a:cs typeface="Gotham Medium"/>
            </a:endParaRPr>
          </a:p>
          <a:p>
            <a:endParaRPr lang="lv-LV" sz="1400" dirty="0">
              <a:solidFill>
                <a:srgbClr val="FFFFFF"/>
              </a:solidFill>
              <a:latin typeface="Gotham Medium"/>
              <a:cs typeface="Gotham Medium"/>
            </a:endParaRPr>
          </a:p>
          <a:p>
            <a:endParaRPr lang="lv-LV" sz="1400" dirty="0">
              <a:solidFill>
                <a:srgbClr val="FFFFFF"/>
              </a:solidFill>
              <a:latin typeface="Gotham Medium"/>
              <a:cs typeface="Gotham Medium"/>
            </a:endParaRPr>
          </a:p>
          <a:p>
            <a:endParaRPr lang="lv-LV" sz="1400" dirty="0">
              <a:solidFill>
                <a:srgbClr val="FFFFFF"/>
              </a:solidFill>
              <a:latin typeface="Gotham Medium"/>
              <a:cs typeface="Gotham Medium"/>
            </a:endParaRPr>
          </a:p>
          <a:p>
            <a:endParaRPr lang="lv-LV" sz="1400" dirty="0">
              <a:solidFill>
                <a:srgbClr val="FFFFFF"/>
              </a:solidFill>
              <a:latin typeface="Gotham Medium"/>
              <a:cs typeface="Gotham Medium"/>
            </a:endParaRPr>
          </a:p>
          <a:p>
            <a:endParaRPr lang="lv-LV" sz="1400" dirty="0">
              <a:solidFill>
                <a:srgbClr val="FFFFFF"/>
              </a:solidFill>
              <a:latin typeface="Gotham Medium"/>
              <a:cs typeface="Gotham Medium"/>
            </a:endParaRPr>
          </a:p>
          <a:p>
            <a:endParaRPr lang="lv-LV" sz="1400" dirty="0">
              <a:solidFill>
                <a:srgbClr val="FFFFFF"/>
              </a:solidFill>
              <a:latin typeface="Gotham Medium"/>
              <a:cs typeface="Gotham Medium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A8B1EE-F6C6-4242-A01D-E761B586B76A}"/>
              </a:ext>
            </a:extLst>
          </p:cNvPr>
          <p:cNvSpPr txBox="1"/>
          <p:nvPr/>
        </p:nvSpPr>
        <p:spPr>
          <a:xfrm>
            <a:off x="2089575" y="2967802"/>
            <a:ext cx="3395269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600" dirty="0">
                <a:solidFill>
                  <a:srgbClr val="FFFFFF"/>
                </a:solidFill>
                <a:latin typeface="Gotham Medium"/>
                <a:cs typeface="Gotham Medium"/>
              </a:rPr>
              <a:t>Lidostas «Rīga» kapacitāte pasažieru un kravu segmentos un sasaiste ar </a:t>
            </a:r>
            <a:r>
              <a:rPr lang="lv-LV" sz="1600" i="1" dirty="0">
                <a:solidFill>
                  <a:srgbClr val="FFFFFF"/>
                </a:solidFill>
                <a:latin typeface="Gotham Medium"/>
                <a:cs typeface="Gotham Medium"/>
              </a:rPr>
              <a:t>Rail </a:t>
            </a:r>
            <a:r>
              <a:rPr lang="lv-LV" sz="1600" i="1" dirty="0" err="1">
                <a:solidFill>
                  <a:srgbClr val="FFFFFF"/>
                </a:solidFill>
                <a:latin typeface="Gotham Medium"/>
                <a:cs typeface="Gotham Medium"/>
              </a:rPr>
              <a:t>Baltica</a:t>
            </a:r>
            <a:endParaRPr lang="lv-LV" sz="1600" i="1" dirty="0">
              <a:solidFill>
                <a:srgbClr val="FFFFFF"/>
              </a:solidFill>
              <a:latin typeface="Gotham Medium"/>
              <a:cs typeface="Gotham Medium"/>
            </a:endParaRPr>
          </a:p>
          <a:p>
            <a:endParaRPr lang="lv-LV" sz="1600" i="1" dirty="0">
              <a:solidFill>
                <a:srgbClr val="FFFFFF"/>
              </a:solidFill>
              <a:latin typeface="Gotham Medium"/>
              <a:cs typeface="Gotham Medium"/>
            </a:endParaRPr>
          </a:p>
          <a:p>
            <a:r>
              <a:rPr lang="lv-LV" sz="1600" dirty="0">
                <a:solidFill>
                  <a:srgbClr val="FFFFFF"/>
                </a:solidFill>
                <a:latin typeface="Gotham Medium"/>
                <a:cs typeface="Gotham Medium"/>
              </a:rPr>
              <a:t>Atbilstoši pieprasījumam, paplašināt lidojumu maršrutu tīklu  - </a:t>
            </a:r>
            <a:r>
              <a:rPr lang="fi-FI" sz="1600" i="1" dirty="0">
                <a:solidFill>
                  <a:srgbClr val="FFFFFF"/>
                </a:solidFill>
                <a:latin typeface="Gotham Medium"/>
                <a:cs typeface="Gotham Medium"/>
              </a:rPr>
              <a:t>Airbaltic </a:t>
            </a:r>
            <a:r>
              <a:rPr lang="fi-FI" sz="1600" dirty="0">
                <a:solidFill>
                  <a:srgbClr val="FFFFFF"/>
                </a:solidFill>
                <a:latin typeface="Gotham Medium"/>
                <a:cs typeface="Gotham Medium"/>
              </a:rPr>
              <a:t>gaisa kuģu parka nomaiņa</a:t>
            </a:r>
            <a:endParaRPr lang="lv-LV" sz="1600" dirty="0">
              <a:solidFill>
                <a:srgbClr val="FFFFFF"/>
              </a:solidFill>
              <a:latin typeface="Gotham Medium"/>
              <a:cs typeface="Gotham Medium"/>
            </a:endParaRPr>
          </a:p>
          <a:p>
            <a:endParaRPr lang="lv-LV" sz="1600" dirty="0">
              <a:solidFill>
                <a:srgbClr val="FFFFFF"/>
              </a:solidFill>
              <a:latin typeface="Gotham Medium"/>
              <a:cs typeface="Gotham Medium"/>
            </a:endParaRPr>
          </a:p>
          <a:p>
            <a:r>
              <a:rPr lang="lv-LV" sz="1600" dirty="0">
                <a:solidFill>
                  <a:srgbClr val="FFFFFF"/>
                </a:solidFill>
                <a:latin typeface="Gotham Medium"/>
                <a:cs typeface="Gotham Medium"/>
              </a:rPr>
              <a:t>Ieviest jaunas tehnoloģijas gaisa satiksmes vadībā</a:t>
            </a:r>
          </a:p>
          <a:p>
            <a:endParaRPr lang="lv-LV" sz="1600" dirty="0">
              <a:solidFill>
                <a:srgbClr val="FFFFFF"/>
              </a:solidFill>
              <a:latin typeface="Gotham Medium"/>
              <a:cs typeface="Gotham Medium"/>
            </a:endParaRPr>
          </a:p>
          <a:p>
            <a:r>
              <a:rPr lang="lv-LV" sz="1600" dirty="0">
                <a:solidFill>
                  <a:srgbClr val="FFFFFF"/>
                </a:solidFill>
                <a:latin typeface="Gotham Medium"/>
                <a:cs typeface="Gotham Medium"/>
              </a:rPr>
              <a:t>Turpināt bezpilotu gaisa kuģu drošu integrāciju</a:t>
            </a:r>
          </a:p>
          <a:p>
            <a:endParaRPr lang="lv-LV" sz="1400" dirty="0">
              <a:solidFill>
                <a:srgbClr val="FFFFFF"/>
              </a:solidFill>
              <a:latin typeface="Gotham Medium"/>
              <a:cs typeface="Gotham Medium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124249" y="2589595"/>
            <a:ext cx="1254779" cy="45719"/>
          </a:xfrm>
          <a:prstGeom prst="rect">
            <a:avLst/>
          </a:prstGeom>
          <a:solidFill>
            <a:srgbClr val="0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377645" y="2589531"/>
            <a:ext cx="1254779" cy="45719"/>
          </a:xfrm>
          <a:prstGeom prst="rect">
            <a:avLst/>
          </a:prstGeom>
          <a:solidFill>
            <a:srgbClr val="0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F32612-63DF-4977-86A6-5B26A5D76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543" y="2592574"/>
            <a:ext cx="1255885" cy="426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65FE6C-3DBC-4A5C-8792-601D81AC4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951" y="2592702"/>
            <a:ext cx="1255885" cy="42676"/>
          </a:xfrm>
          <a:prstGeom prst="rect">
            <a:avLst/>
          </a:prstGeom>
        </p:spPr>
      </p:pic>
      <p:sp>
        <p:nvSpPr>
          <p:cNvPr id="40" name="Rectangle: Rounded Corners 4">
            <a:extLst>
              <a:ext uri="{FF2B5EF4-FFF2-40B4-BE49-F238E27FC236}">
                <a16:creationId xmlns:a16="http://schemas.microsoft.com/office/drawing/2014/main" id="{2E0E393F-3D6B-4F4C-8754-F0D2B0E93BB4}"/>
              </a:ext>
            </a:extLst>
          </p:cNvPr>
          <p:cNvSpPr txBox="1"/>
          <p:nvPr/>
        </p:nvSpPr>
        <p:spPr>
          <a:xfrm>
            <a:off x="1753627" y="1609406"/>
            <a:ext cx="969078" cy="47397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rmAutofit/>
          </a:bodyPr>
          <a:lstStyle/>
          <a:p>
            <a:pPr marL="0" marR="0" lvl="0" indent="0" algn="ctr" defTabSz="755650" eaLnBrk="1" fontAlgn="auto" latinLnBrk="0" hangingPunct="1">
              <a:lnSpc>
                <a:spcPct val="6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otham Medium"/>
                <a:cs typeface="Gotham Medium"/>
              </a:rPr>
              <a:t>Uzlabotas</a:t>
            </a:r>
          </a:p>
          <a:p>
            <a:pPr marL="0" marR="0" lvl="0" indent="0" algn="ctr" defTabSz="755650" eaLnBrk="1" fontAlgn="auto" latinLnBrk="0" hangingPunct="1">
              <a:lnSpc>
                <a:spcPct val="6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ysClr val="window" lastClr="FFFFFF"/>
                </a:solidFill>
                <a:latin typeface="Gotham Medium"/>
                <a:cs typeface="Gotham Medium"/>
              </a:rPr>
              <a:t>M</a:t>
            </a:r>
            <a:r>
              <a:rPr lang="lv-LV" sz="1200" b="1" dirty="0">
                <a:solidFill>
                  <a:sysClr val="window" lastClr="FFFFFF"/>
                </a:solidFill>
                <a:latin typeface="Gotham Medium"/>
                <a:cs typeface="Gotham Medium"/>
              </a:rPr>
              <a:t>obilitātes</a:t>
            </a:r>
          </a:p>
          <a:p>
            <a:pPr marL="0" marR="0" lvl="0" indent="0" algn="ctr" defTabSz="755650" eaLnBrk="1" fontAlgn="auto" latinLnBrk="0" hangingPunct="1">
              <a:lnSpc>
                <a:spcPct val="6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otham Medium"/>
                <a:cs typeface="Gotham Medium"/>
              </a:rPr>
              <a:t>iespējas</a:t>
            </a:r>
            <a:endParaRPr kumimoji="0" lang="en-US" sz="1200" b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otham Medium"/>
              <a:cs typeface="Gotham Medium"/>
            </a:endParaRPr>
          </a:p>
        </p:txBody>
      </p:sp>
      <p:sp>
        <p:nvSpPr>
          <p:cNvPr id="43" name="Rectangle: Rounded Corners 4">
            <a:extLst>
              <a:ext uri="{FF2B5EF4-FFF2-40B4-BE49-F238E27FC236}">
                <a16:creationId xmlns:a16="http://schemas.microsoft.com/office/drawing/2014/main" id="{ABF2A3E7-D472-471A-9A4D-ED4E16267424}"/>
              </a:ext>
            </a:extLst>
          </p:cNvPr>
          <p:cNvSpPr txBox="1"/>
          <p:nvPr/>
        </p:nvSpPr>
        <p:spPr>
          <a:xfrm>
            <a:off x="2960601" y="1556369"/>
            <a:ext cx="1074175" cy="100027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rmAutofit/>
          </a:bodyPr>
          <a:lstStyle/>
          <a:p>
            <a:pPr marL="0" marR="0" lvl="0" indent="0" algn="ctr" defTabSz="7556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otham Medium"/>
                <a:ea typeface="+mn-ea"/>
                <a:cs typeface="Gotham Medium"/>
              </a:rPr>
              <a:t>Samazinātas SEG emisijas transportā un uzlabota vides kvalitāte </a:t>
            </a:r>
            <a:endParaRPr kumimoji="0" lang="en-US" sz="1200" b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otham Medium"/>
              <a:ea typeface="+mn-ea"/>
              <a:cs typeface="Gotham Medium"/>
            </a:endParaRPr>
          </a:p>
        </p:txBody>
      </p:sp>
      <p:sp>
        <p:nvSpPr>
          <p:cNvPr id="44" name="Rectangle: Rounded Corners 4">
            <a:extLst>
              <a:ext uri="{FF2B5EF4-FFF2-40B4-BE49-F238E27FC236}">
                <a16:creationId xmlns:a16="http://schemas.microsoft.com/office/drawing/2014/main" id="{2F848EE8-3782-4D2A-97C5-78992A3D9B04}"/>
              </a:ext>
            </a:extLst>
          </p:cNvPr>
          <p:cNvSpPr txBox="1"/>
          <p:nvPr/>
        </p:nvSpPr>
        <p:spPr>
          <a:xfrm>
            <a:off x="4184876" y="1533963"/>
            <a:ext cx="1108174" cy="102728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rmAutofit lnSpcReduction="10000"/>
          </a:bodyPr>
          <a:lstStyle/>
          <a:p>
            <a:pPr marL="0" marR="0" lvl="0" indent="0" algn="ctr" defTabSz="533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otham Medium"/>
                <a:ea typeface="+mn-ea"/>
                <a:cs typeface="Gotham Medium"/>
              </a:rPr>
              <a:t>Nodrošināta konkurētspējīga transporta un loģistikas infrastruktūra un pakalpojumi </a:t>
            </a:r>
            <a:endParaRPr kumimoji="0" lang="en-US" sz="1200" b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otham Medium"/>
              <a:ea typeface="+mn-ea"/>
              <a:cs typeface="Gotham Medium"/>
            </a:endParaRPr>
          </a:p>
        </p:txBody>
      </p:sp>
      <p:sp>
        <p:nvSpPr>
          <p:cNvPr id="45" name="Rectangle: Rounded Corners 4">
            <a:extLst>
              <a:ext uri="{FF2B5EF4-FFF2-40B4-BE49-F238E27FC236}">
                <a16:creationId xmlns:a16="http://schemas.microsoft.com/office/drawing/2014/main" id="{2E0E393F-3D6B-4F4C-8754-F0D2B0E93BB4}"/>
              </a:ext>
            </a:extLst>
          </p:cNvPr>
          <p:cNvSpPr txBox="1"/>
          <p:nvPr/>
        </p:nvSpPr>
        <p:spPr>
          <a:xfrm>
            <a:off x="5457128" y="1540624"/>
            <a:ext cx="1087369" cy="92468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rm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lv-LV" sz="1200" b="1" dirty="0">
                <a:solidFill>
                  <a:sysClr val="window" lastClr="FFFFFF"/>
                </a:solidFill>
                <a:latin typeface="Gotham Medium"/>
                <a:cs typeface="Gotham Medium"/>
              </a:rPr>
              <a:t>Paaugstināta transporta drošība un drošums</a:t>
            </a:r>
            <a:endParaRPr lang="en-US" sz="1200" b="1" dirty="0">
              <a:solidFill>
                <a:sysClr val="window" lastClr="FFFFFF"/>
              </a:solidFill>
              <a:latin typeface="Gotham Medium"/>
              <a:cs typeface="Gotham Medium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0138" y="50652"/>
            <a:ext cx="1309801" cy="135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97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613" y="155460"/>
            <a:ext cx="1539790" cy="1189838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568877" y="1484784"/>
            <a:ext cx="7575123" cy="53732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1616074" y="1484784"/>
            <a:ext cx="7527926" cy="1150466"/>
            <a:chOff x="1616074" y="1484784"/>
            <a:chExt cx="7527926" cy="1150466"/>
          </a:xfrm>
        </p:grpSpPr>
        <p:sp>
          <p:nvSpPr>
            <p:cNvPr id="54" name="Rectangle 53"/>
            <p:cNvSpPr/>
            <p:nvPr/>
          </p:nvSpPr>
          <p:spPr>
            <a:xfrm>
              <a:off x="1616074" y="1484784"/>
              <a:ext cx="1254779" cy="115046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870300" y="1484784"/>
              <a:ext cx="1254779" cy="1150466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125013" y="1484784"/>
              <a:ext cx="1254779" cy="1150466"/>
            </a:xfrm>
            <a:prstGeom prst="rect">
              <a:avLst/>
            </a:prstGeom>
            <a:solidFill>
              <a:schemeClr val="accent6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379727" y="1484784"/>
              <a:ext cx="1254779" cy="115046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634441" y="1484784"/>
              <a:ext cx="1254779" cy="1150466"/>
            </a:xfrm>
            <a:prstGeom prst="rect">
              <a:avLst/>
            </a:prstGeom>
            <a:solidFill>
              <a:schemeClr val="accent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889221" y="1484784"/>
              <a:ext cx="1254779" cy="1150466"/>
            </a:xfrm>
            <a:prstGeom prst="rect">
              <a:avLst/>
            </a:prstGeom>
            <a:solidFill>
              <a:schemeClr val="accent3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6453336"/>
            <a:ext cx="1619672" cy="404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088201"/>
            <a:ext cx="1619672" cy="3824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661248"/>
            <a:ext cx="1619672" cy="4269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229200"/>
            <a:ext cx="1619672" cy="4716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4869160"/>
            <a:ext cx="1619672" cy="4492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4548603"/>
            <a:ext cx="1619672" cy="3824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4149080"/>
            <a:ext cx="1619672" cy="41489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3794181"/>
            <a:ext cx="1619672" cy="38241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3356992"/>
            <a:ext cx="1619672" cy="4371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3024382"/>
            <a:ext cx="1619672" cy="3824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2564904"/>
            <a:ext cx="1619672" cy="45947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2254583"/>
            <a:ext cx="1619672" cy="38241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0" y="1844824"/>
            <a:ext cx="1619672" cy="40975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1484784"/>
            <a:ext cx="1619672" cy="3824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Triangle 34"/>
          <p:cNvSpPr/>
          <p:nvPr/>
        </p:nvSpPr>
        <p:spPr>
          <a:xfrm rot="10800000">
            <a:off x="1206500" y="6057751"/>
            <a:ext cx="438150" cy="438150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Triangle 35"/>
          <p:cNvSpPr/>
          <p:nvPr/>
        </p:nvSpPr>
        <p:spPr>
          <a:xfrm rot="16200000">
            <a:off x="1212850" y="5320360"/>
            <a:ext cx="406400" cy="406400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398865" y="5685826"/>
            <a:ext cx="468377" cy="338554"/>
            <a:chOff x="919985" y="1497959"/>
            <a:chExt cx="468377" cy="338554"/>
          </a:xfrm>
        </p:grpSpPr>
        <p:sp>
          <p:nvSpPr>
            <p:cNvPr id="31" name="Oval 30"/>
            <p:cNvSpPr/>
            <p:nvPr/>
          </p:nvSpPr>
          <p:spPr>
            <a:xfrm>
              <a:off x="1026258" y="1552399"/>
              <a:ext cx="248489" cy="248489"/>
            </a:xfrm>
            <a:prstGeom prst="ellipse">
              <a:avLst/>
            </a:prstGeom>
            <a:noFill/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19985" y="1497959"/>
              <a:ext cx="4683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Gotham Light"/>
                  <a:cs typeface="Gotham Light"/>
                </a:rPr>
                <a:t>12</a:t>
              </a:r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4D5EFC3A-76A0-4FBA-9CC3-FD54F988F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5790" y="146050"/>
            <a:ext cx="1968778" cy="1036642"/>
          </a:xfrm>
        </p:spPr>
        <p:txBody>
          <a:bodyPr>
            <a:normAutofit fontScale="90000"/>
          </a:bodyPr>
          <a:lstStyle/>
          <a:p>
            <a:pPr algn="r"/>
            <a:r>
              <a:rPr lang="lv-LV" b="0" dirty="0">
                <a:solidFill>
                  <a:schemeClr val="bg2">
                    <a:lumMod val="50000"/>
                  </a:schemeClr>
                </a:solidFill>
                <a:latin typeface="Gotham Black"/>
                <a:cs typeface="Gotham Black"/>
              </a:rPr>
              <a:t>DROŠA</a:t>
            </a:r>
            <a:br>
              <a:rPr lang="lv-LV" b="0" dirty="0">
                <a:solidFill>
                  <a:schemeClr val="bg2">
                    <a:lumMod val="50000"/>
                  </a:schemeClr>
                </a:solidFill>
                <a:latin typeface="Gotham Black"/>
                <a:cs typeface="Gotham Black"/>
              </a:rPr>
            </a:br>
            <a:r>
              <a:rPr lang="lv-LV" b="0" dirty="0">
                <a:solidFill>
                  <a:schemeClr val="bg2">
                    <a:lumMod val="50000"/>
                  </a:schemeClr>
                </a:solidFill>
                <a:latin typeface="Gotham Black"/>
                <a:cs typeface="Gotham Black"/>
              </a:rPr>
              <a:t>KUĢU</a:t>
            </a:r>
            <a:br>
              <a:rPr lang="lv-LV" b="0" dirty="0">
                <a:solidFill>
                  <a:schemeClr val="bg2">
                    <a:lumMod val="50000"/>
                  </a:schemeClr>
                </a:solidFill>
                <a:latin typeface="Gotham Black"/>
                <a:cs typeface="Gotham Black"/>
              </a:rPr>
            </a:br>
            <a:r>
              <a:rPr lang="lv-LV" b="0" dirty="0">
                <a:solidFill>
                  <a:schemeClr val="bg2">
                    <a:lumMod val="50000"/>
                  </a:schemeClr>
                </a:solidFill>
                <a:latin typeface="Gotham Black"/>
                <a:cs typeface="Gotham Black"/>
              </a:rPr>
              <a:t>SATIKSME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11A79D33-13E5-40E6-AE91-1C3BA554C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973" y="2967803"/>
            <a:ext cx="3386852" cy="2908926"/>
          </a:xfrm>
        </p:spPr>
        <p:txBody>
          <a:bodyPr>
            <a:normAutofit/>
          </a:bodyPr>
          <a:lstStyle/>
          <a:p>
            <a:r>
              <a:rPr lang="lv-LV" sz="1400" dirty="0">
                <a:solidFill>
                  <a:schemeClr val="bg1"/>
                </a:solidFill>
                <a:latin typeface="Gotham Medium"/>
                <a:cs typeface="Gotham Medium"/>
              </a:rPr>
              <a:t>+ Latvijas atrašanās Parīzes saprašanas memoranda par ostas valsts kontroli (</a:t>
            </a:r>
            <a:r>
              <a:rPr lang="lv-LV" sz="1400" dirty="0" err="1">
                <a:solidFill>
                  <a:schemeClr val="bg1"/>
                </a:solidFill>
                <a:latin typeface="Gotham Medium"/>
                <a:cs typeface="Gotham Medium"/>
              </a:rPr>
              <a:t>PMoU</a:t>
            </a:r>
            <a:r>
              <a:rPr lang="lv-LV" sz="1400" dirty="0">
                <a:solidFill>
                  <a:schemeClr val="bg1"/>
                </a:solidFill>
                <a:latin typeface="Gotham Medium"/>
                <a:cs typeface="Gotham Medium"/>
              </a:rPr>
              <a:t>) Baltajā sarakstā</a:t>
            </a:r>
          </a:p>
          <a:p>
            <a:r>
              <a:rPr lang="lv-LV" sz="1400" dirty="0">
                <a:solidFill>
                  <a:schemeClr val="bg1"/>
                </a:solidFill>
                <a:latin typeface="Gotham Medium"/>
                <a:cs typeface="Gotham Medium"/>
              </a:rPr>
              <a:t>+ ir izpildīti Starptautiskās Jūrniecības organizācijas audita (IMSAS) secinājumos ietvertie norādījumi </a:t>
            </a:r>
          </a:p>
          <a:p>
            <a:r>
              <a:rPr lang="lv-LV" sz="1400" dirty="0">
                <a:solidFill>
                  <a:schemeClr val="bg1"/>
                </a:solidFill>
                <a:latin typeface="Gotham Medium"/>
                <a:cs typeface="Gotham Medium"/>
              </a:rPr>
              <a:t>↑ jauno un atjaunoto navigācijas karšu skaits</a:t>
            </a:r>
          </a:p>
          <a:p>
            <a:endParaRPr lang="lv-LV" sz="1400" dirty="0">
              <a:solidFill>
                <a:schemeClr val="bg1"/>
              </a:solidFill>
              <a:latin typeface="Gotham Medium"/>
              <a:cs typeface="Gotham Medium"/>
            </a:endParaRPr>
          </a:p>
          <a:p>
            <a:endParaRPr lang="lv-LV" sz="1400" dirty="0">
              <a:solidFill>
                <a:schemeClr val="bg1"/>
              </a:solidFill>
              <a:latin typeface="Gotham Medium"/>
              <a:cs typeface="Gotham Medium"/>
            </a:endParaRPr>
          </a:p>
          <a:p>
            <a:endParaRPr lang="lv-LV" sz="1400" dirty="0">
              <a:solidFill>
                <a:schemeClr val="bg1"/>
              </a:solidFill>
              <a:latin typeface="Gotham Medium"/>
              <a:cs typeface="Gotham Medium"/>
            </a:endParaRPr>
          </a:p>
          <a:p>
            <a:endParaRPr lang="lv-LV" sz="1400" dirty="0">
              <a:solidFill>
                <a:schemeClr val="bg1"/>
              </a:solidFill>
              <a:latin typeface="Gotham Medium"/>
              <a:cs typeface="Gotham Medium"/>
            </a:endParaRPr>
          </a:p>
          <a:p>
            <a:endParaRPr lang="lv-LV" sz="1400" dirty="0">
              <a:solidFill>
                <a:schemeClr val="bg1"/>
              </a:solidFill>
              <a:latin typeface="Gotham Medium"/>
              <a:cs typeface="Gotham Medium"/>
            </a:endParaRPr>
          </a:p>
          <a:p>
            <a:endParaRPr lang="lv-LV" sz="1400" dirty="0">
              <a:solidFill>
                <a:schemeClr val="bg1"/>
              </a:solidFill>
              <a:latin typeface="Gotham Medium"/>
              <a:cs typeface="Gotham Medium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A8B1EE-F6C6-4242-A01D-E761B586B76A}"/>
              </a:ext>
            </a:extLst>
          </p:cNvPr>
          <p:cNvSpPr txBox="1"/>
          <p:nvPr/>
        </p:nvSpPr>
        <p:spPr>
          <a:xfrm>
            <a:off x="2089576" y="2967802"/>
            <a:ext cx="329015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600" dirty="0">
                <a:solidFill>
                  <a:schemeClr val="bg1"/>
                </a:solidFill>
                <a:latin typeface="Gotham Medium"/>
                <a:cs typeface="Gotham Medium"/>
              </a:rPr>
              <a:t>Nodrošināt starptautiskā regulējuma efektīvu ieviešanu un ievērošanu </a:t>
            </a:r>
          </a:p>
          <a:p>
            <a:endParaRPr lang="lv-LV" sz="1600" dirty="0">
              <a:solidFill>
                <a:schemeClr val="bg1"/>
              </a:solidFill>
              <a:latin typeface="Gotham Medium"/>
              <a:cs typeface="Gotham Medium"/>
            </a:endParaRPr>
          </a:p>
          <a:p>
            <a:r>
              <a:rPr lang="lv-LV" sz="1600" dirty="0">
                <a:solidFill>
                  <a:schemeClr val="bg1"/>
                </a:solidFill>
                <a:latin typeface="Gotham Medium"/>
                <a:cs typeface="Gotham Medium"/>
              </a:rPr>
              <a:t>Sagatavot informāciju par kuģu ceļiem un atjaunot navigācijas karšu pārklājumu</a:t>
            </a:r>
          </a:p>
          <a:p>
            <a:endParaRPr lang="lv-LV" sz="1400" dirty="0">
              <a:solidFill>
                <a:schemeClr val="bg1"/>
              </a:solidFill>
              <a:latin typeface="Gotham Medium"/>
              <a:cs typeface="Gotham Medium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379661" y="2589531"/>
            <a:ext cx="1254779" cy="45719"/>
          </a:xfrm>
          <a:prstGeom prst="rect">
            <a:avLst/>
          </a:prstGeom>
          <a:solidFill>
            <a:srgbClr val="0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4">
            <a:extLst>
              <a:ext uri="{FF2B5EF4-FFF2-40B4-BE49-F238E27FC236}">
                <a16:creationId xmlns:a16="http://schemas.microsoft.com/office/drawing/2014/main" id="{2E0E393F-3D6B-4F4C-8754-F0D2B0E93BB4}"/>
              </a:ext>
            </a:extLst>
          </p:cNvPr>
          <p:cNvSpPr txBox="1"/>
          <p:nvPr/>
        </p:nvSpPr>
        <p:spPr>
          <a:xfrm>
            <a:off x="5457128" y="1540624"/>
            <a:ext cx="1087369" cy="92468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rm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lv-LV" sz="1200" b="1" dirty="0">
                <a:solidFill>
                  <a:sysClr val="window" lastClr="FFFFFF"/>
                </a:solidFill>
                <a:latin typeface="Gotham Medium"/>
                <a:cs typeface="Gotham Medium"/>
              </a:rPr>
              <a:t>Paaugstināta transporta drošība un drošums</a:t>
            </a:r>
            <a:endParaRPr lang="en-US" sz="1200" b="1" dirty="0">
              <a:solidFill>
                <a:sysClr val="window" lastClr="FFFFFF"/>
              </a:solidFill>
              <a:latin typeface="Gotham Medium"/>
              <a:cs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59368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568877" y="1484784"/>
            <a:ext cx="7575123" cy="53732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16074" y="1484784"/>
            <a:ext cx="7527926" cy="1150466"/>
            <a:chOff x="1616074" y="1484784"/>
            <a:chExt cx="7527926" cy="1150466"/>
          </a:xfrm>
        </p:grpSpPr>
        <p:sp>
          <p:nvSpPr>
            <p:cNvPr id="34" name="Rectangle 33"/>
            <p:cNvSpPr/>
            <p:nvPr/>
          </p:nvSpPr>
          <p:spPr>
            <a:xfrm>
              <a:off x="1616074" y="1484784"/>
              <a:ext cx="1254779" cy="115046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870300" y="1484784"/>
              <a:ext cx="1254779" cy="1150466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125013" y="1484784"/>
              <a:ext cx="1254779" cy="1150466"/>
            </a:xfrm>
            <a:prstGeom prst="rect">
              <a:avLst/>
            </a:prstGeom>
            <a:solidFill>
              <a:schemeClr val="accent6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379727" y="1484784"/>
              <a:ext cx="1254779" cy="115046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634441" y="1484784"/>
              <a:ext cx="1254779" cy="1150466"/>
            </a:xfrm>
            <a:prstGeom prst="rect">
              <a:avLst/>
            </a:prstGeom>
            <a:solidFill>
              <a:schemeClr val="accent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889221" y="1484784"/>
              <a:ext cx="1254779" cy="1150466"/>
            </a:xfrm>
            <a:prstGeom prst="rect">
              <a:avLst/>
            </a:prstGeom>
            <a:solidFill>
              <a:schemeClr val="accent3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6453336"/>
            <a:ext cx="1619672" cy="404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088201"/>
            <a:ext cx="1619672" cy="3824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661248"/>
            <a:ext cx="1619672" cy="4269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229200"/>
            <a:ext cx="1619672" cy="4716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4869160"/>
            <a:ext cx="1619672" cy="4492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4548603"/>
            <a:ext cx="1619672" cy="3824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4149080"/>
            <a:ext cx="1619672" cy="41489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3794181"/>
            <a:ext cx="1619672" cy="38241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3356992"/>
            <a:ext cx="1619672" cy="4371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3024382"/>
            <a:ext cx="1619672" cy="3824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2564904"/>
            <a:ext cx="1619672" cy="45947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2254583"/>
            <a:ext cx="1619672" cy="38241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0" y="1844824"/>
            <a:ext cx="1619672" cy="40975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1484784"/>
            <a:ext cx="1619672" cy="3824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Triangle 34"/>
          <p:cNvSpPr/>
          <p:nvPr/>
        </p:nvSpPr>
        <p:spPr>
          <a:xfrm rot="10800000">
            <a:off x="1206500" y="6444750"/>
            <a:ext cx="438150" cy="43815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Triangle 35"/>
          <p:cNvSpPr/>
          <p:nvPr/>
        </p:nvSpPr>
        <p:spPr>
          <a:xfrm rot="16200000">
            <a:off x="1212850" y="5707359"/>
            <a:ext cx="406400" cy="4064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398865" y="6072825"/>
            <a:ext cx="468377" cy="338554"/>
            <a:chOff x="919985" y="1497959"/>
            <a:chExt cx="468377" cy="338554"/>
          </a:xfrm>
        </p:grpSpPr>
        <p:sp>
          <p:nvSpPr>
            <p:cNvPr id="31" name="Oval 30"/>
            <p:cNvSpPr/>
            <p:nvPr/>
          </p:nvSpPr>
          <p:spPr>
            <a:xfrm>
              <a:off x="1026258" y="1552399"/>
              <a:ext cx="248489" cy="248489"/>
            </a:xfrm>
            <a:prstGeom prst="ellipse">
              <a:avLst/>
            </a:prstGeom>
            <a:noFill/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19985" y="1497959"/>
              <a:ext cx="4683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Gotham Light"/>
                  <a:cs typeface="Gotham Light"/>
                </a:rPr>
                <a:t>13</a:t>
              </a:r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4D5EFC3A-76A0-4FBA-9CC3-FD54F988F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3214" y="146050"/>
            <a:ext cx="4717186" cy="1036642"/>
          </a:xfrm>
        </p:spPr>
        <p:txBody>
          <a:bodyPr>
            <a:normAutofit fontScale="90000"/>
          </a:bodyPr>
          <a:lstStyle/>
          <a:p>
            <a:pPr algn="r"/>
            <a:r>
              <a:rPr lang="lv-LV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Gotham Black"/>
                <a:cs typeface="Gotham Black"/>
              </a:rPr>
              <a:t>IZGLĪTĪBAS, PĒTNIECĪBAS </a:t>
            </a:r>
            <a:br>
              <a:rPr lang="lv-LV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Gotham Black"/>
                <a:cs typeface="Gotham Black"/>
              </a:rPr>
            </a:br>
            <a:r>
              <a:rPr lang="lv-LV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Gotham Black"/>
                <a:cs typeface="Gotham Black"/>
              </a:rPr>
              <a:t>UN DARBA TIRGUS SASAISTE</a:t>
            </a:r>
            <a:br>
              <a:rPr lang="lv-LV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Gotham Black"/>
                <a:cs typeface="Gotham Black"/>
              </a:rPr>
            </a:br>
            <a:r>
              <a:rPr lang="lv-LV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Gotham Black"/>
                <a:cs typeface="Gotham Black"/>
              </a:rPr>
              <a:t>AR NOZARES ATTĪSTĪBU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11A79D33-13E5-40E6-AE91-1C3BA554C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973" y="2967803"/>
            <a:ext cx="3386852" cy="2908926"/>
          </a:xfrm>
        </p:spPr>
        <p:txBody>
          <a:bodyPr>
            <a:normAutofit/>
          </a:bodyPr>
          <a:lstStyle/>
          <a:p>
            <a:r>
              <a:rPr lang="lv-LV" sz="1400" dirty="0">
                <a:solidFill>
                  <a:schemeClr val="bg1"/>
                </a:solidFill>
                <a:latin typeface="Gotham Medium"/>
                <a:cs typeface="Gotham Medium"/>
              </a:rPr>
              <a:t>↑ transporta un loģistikas nozarē nodarbināto īpatsvars </a:t>
            </a:r>
          </a:p>
          <a:p>
            <a:r>
              <a:rPr lang="lv-LV" sz="1400" dirty="0">
                <a:solidFill>
                  <a:schemeClr val="bg1"/>
                </a:solidFill>
                <a:latin typeface="Gotham Medium"/>
                <a:cs typeface="Gotham Medium"/>
              </a:rPr>
              <a:t>↑ profesionālo kvalifikāciju ieguvušās personas, kuras strādā nozarē</a:t>
            </a:r>
          </a:p>
          <a:p>
            <a:r>
              <a:rPr lang="lv-LV" sz="1400" dirty="0">
                <a:solidFill>
                  <a:schemeClr val="bg1"/>
                </a:solidFill>
                <a:latin typeface="Gotham Medium"/>
                <a:cs typeface="Gotham Medium"/>
              </a:rPr>
              <a:t>↑ publiskie ieguldījumi pētniecībā un inovācijās transporta un loģistikas nozares attīstīšanai </a:t>
            </a:r>
          </a:p>
          <a:p>
            <a:r>
              <a:rPr lang="lv-LV" sz="1400" dirty="0">
                <a:solidFill>
                  <a:schemeClr val="bg1"/>
                </a:solidFill>
                <a:latin typeface="Gotham Medium"/>
                <a:cs typeface="Gotham Medium"/>
              </a:rPr>
              <a:t>↑ kuģu virsnieku īpatsvars </a:t>
            </a:r>
          </a:p>
          <a:p>
            <a:endParaRPr lang="lv-LV" sz="1400" dirty="0">
              <a:solidFill>
                <a:schemeClr val="bg1"/>
              </a:solidFill>
              <a:latin typeface="Gotham Medium"/>
              <a:cs typeface="Gotham Medium"/>
            </a:endParaRPr>
          </a:p>
          <a:p>
            <a:endParaRPr lang="lv-LV" sz="1400" dirty="0">
              <a:solidFill>
                <a:schemeClr val="bg1"/>
              </a:solidFill>
              <a:latin typeface="Gotham Medium"/>
              <a:cs typeface="Gotham Medium"/>
            </a:endParaRPr>
          </a:p>
          <a:p>
            <a:endParaRPr lang="lv-LV" sz="1400" dirty="0">
              <a:solidFill>
                <a:schemeClr val="bg1"/>
              </a:solidFill>
              <a:latin typeface="Gotham Medium"/>
              <a:cs typeface="Gotham Medium"/>
            </a:endParaRPr>
          </a:p>
          <a:p>
            <a:endParaRPr lang="lv-LV" sz="1400" dirty="0">
              <a:solidFill>
                <a:schemeClr val="bg1"/>
              </a:solidFill>
              <a:latin typeface="Gotham Medium"/>
              <a:cs typeface="Gotham Medium"/>
            </a:endParaRPr>
          </a:p>
          <a:p>
            <a:endParaRPr lang="lv-LV" sz="1400" dirty="0">
              <a:solidFill>
                <a:schemeClr val="bg1"/>
              </a:solidFill>
              <a:latin typeface="Gotham Medium"/>
              <a:cs typeface="Gotham Medium"/>
            </a:endParaRPr>
          </a:p>
          <a:p>
            <a:endParaRPr lang="lv-LV" sz="1400" dirty="0">
              <a:solidFill>
                <a:schemeClr val="bg1"/>
              </a:solidFill>
              <a:latin typeface="Gotham Medium"/>
              <a:cs typeface="Gotham Medium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A8B1EE-F6C6-4242-A01D-E761B586B76A}"/>
              </a:ext>
            </a:extLst>
          </p:cNvPr>
          <p:cNvSpPr txBox="1"/>
          <p:nvPr/>
        </p:nvSpPr>
        <p:spPr>
          <a:xfrm>
            <a:off x="2089575" y="2967802"/>
            <a:ext cx="3395269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600" dirty="0">
                <a:solidFill>
                  <a:schemeClr val="bg1"/>
                </a:solidFill>
                <a:latin typeface="Gotham Medium"/>
                <a:cs typeface="Gotham Medium"/>
              </a:rPr>
              <a:t>Darba spēka resursi ar tehnisko un starptautisku ievirzi</a:t>
            </a:r>
          </a:p>
          <a:p>
            <a:endParaRPr lang="lv-LV" sz="1600" dirty="0">
              <a:solidFill>
                <a:schemeClr val="bg1"/>
              </a:solidFill>
              <a:latin typeface="Gotham Medium"/>
              <a:cs typeface="Gotham Medium"/>
            </a:endParaRPr>
          </a:p>
          <a:p>
            <a:r>
              <a:rPr lang="lv-LV" sz="1600" dirty="0">
                <a:solidFill>
                  <a:schemeClr val="bg1"/>
                </a:solidFill>
                <a:latin typeface="Gotham Medium"/>
                <a:cs typeface="Gotham Medium"/>
              </a:rPr>
              <a:t>Sadarbība ar pētniekiem, atbalsts inovācijām </a:t>
            </a:r>
          </a:p>
          <a:p>
            <a:endParaRPr lang="lv-LV" sz="1600" dirty="0">
              <a:solidFill>
                <a:schemeClr val="bg1"/>
              </a:solidFill>
              <a:latin typeface="Gotham Medium"/>
              <a:cs typeface="Gotham Medium"/>
            </a:endParaRPr>
          </a:p>
          <a:p>
            <a:r>
              <a:rPr lang="lv-LV" sz="1600" dirty="0">
                <a:solidFill>
                  <a:schemeClr val="bg1"/>
                </a:solidFill>
                <a:latin typeface="Gotham Medium"/>
                <a:cs typeface="Gotham Medium"/>
              </a:rPr>
              <a:t>Saglabāt autonomu jūrniecības izglītības iestāžu tīklu un nodrošināt optimālu jūrniecības izglītības programmu klāstu</a:t>
            </a:r>
          </a:p>
          <a:p>
            <a:endParaRPr lang="lv-LV" sz="1400" dirty="0">
              <a:solidFill>
                <a:schemeClr val="bg1"/>
              </a:solidFill>
              <a:latin typeface="Gotham Medium"/>
              <a:cs typeface="Gotham Medium"/>
            </a:endParaRPr>
          </a:p>
          <a:p>
            <a:endParaRPr lang="lv-LV" sz="1400" dirty="0">
              <a:solidFill>
                <a:schemeClr val="bg1"/>
              </a:solidFill>
              <a:latin typeface="Gotham Medium"/>
              <a:cs typeface="Gotham Medium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634440" y="2589531"/>
            <a:ext cx="1254779" cy="45719"/>
          </a:xfrm>
          <a:prstGeom prst="rect">
            <a:avLst/>
          </a:prstGeom>
          <a:solidFill>
            <a:srgbClr val="0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">
            <a:extLst>
              <a:ext uri="{FF2B5EF4-FFF2-40B4-BE49-F238E27FC236}">
                <a16:creationId xmlns:a16="http://schemas.microsoft.com/office/drawing/2014/main" id="{F11686CC-2D76-4EE1-83B4-C0EBB223546E}"/>
              </a:ext>
            </a:extLst>
          </p:cNvPr>
          <p:cNvSpPr txBox="1"/>
          <p:nvPr/>
        </p:nvSpPr>
        <p:spPr>
          <a:xfrm>
            <a:off x="6682024" y="1538894"/>
            <a:ext cx="1157786" cy="966007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marR="0" lvl="0" indent="0" algn="ctr" defTabSz="53340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otham Medium"/>
                <a:ea typeface="+mn-ea"/>
                <a:cs typeface="Gotham Medium"/>
              </a:rPr>
              <a:t>Sekmētas inovācijas un augsti kvalificētu nozares profesionāļu sagatavošana</a:t>
            </a:r>
            <a:endParaRPr kumimoji="0" lang="en-US" sz="1200" b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otham Medium"/>
              <a:ea typeface="+mn-ea"/>
              <a:cs typeface="Gotham Medium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964" y="211988"/>
            <a:ext cx="1210437" cy="121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04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568877" y="1484784"/>
            <a:ext cx="7575123" cy="5373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2748407" y="188640"/>
            <a:ext cx="4392463" cy="1036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>
              <a:lnSpc>
                <a:spcPct val="90000"/>
              </a:lnSpc>
            </a:pPr>
            <a:r>
              <a:rPr lang="lv-LV" sz="36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Gotham Black"/>
                <a:cs typeface="Gotham Black"/>
              </a:rPr>
              <a:t>TERITORIĀLĀ</a:t>
            </a:r>
          </a:p>
          <a:p>
            <a:pPr algn="r">
              <a:lnSpc>
                <a:spcPct val="90000"/>
              </a:lnSpc>
            </a:pPr>
            <a:r>
              <a:rPr lang="lv-LV" sz="36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Gotham Black"/>
                <a:cs typeface="Gotham Black"/>
              </a:rPr>
              <a:t>PERSPEKTĪVA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453336"/>
            <a:ext cx="1619672" cy="404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088201"/>
            <a:ext cx="1619672" cy="3824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661248"/>
            <a:ext cx="1619672" cy="4269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229200"/>
            <a:ext cx="1619672" cy="4716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4869160"/>
            <a:ext cx="1619672" cy="4492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4548603"/>
            <a:ext cx="1619672" cy="3824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4149080"/>
            <a:ext cx="1619672" cy="41489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3794181"/>
            <a:ext cx="1619672" cy="38241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3356992"/>
            <a:ext cx="1619672" cy="4371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3024382"/>
            <a:ext cx="1619672" cy="3824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2564904"/>
            <a:ext cx="1619672" cy="45947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2254583"/>
            <a:ext cx="1619672" cy="38241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0" y="1844824"/>
            <a:ext cx="1619672" cy="40975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1484784"/>
            <a:ext cx="1619672" cy="3824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Triangle 35"/>
          <p:cNvSpPr/>
          <p:nvPr/>
        </p:nvSpPr>
        <p:spPr>
          <a:xfrm rot="16200000">
            <a:off x="1212850" y="6076944"/>
            <a:ext cx="406400" cy="40640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398865" y="6359860"/>
            <a:ext cx="468377" cy="338554"/>
            <a:chOff x="919985" y="1497959"/>
            <a:chExt cx="468377" cy="338554"/>
          </a:xfrm>
        </p:grpSpPr>
        <p:sp>
          <p:nvSpPr>
            <p:cNvPr id="31" name="Oval 30"/>
            <p:cNvSpPr/>
            <p:nvPr/>
          </p:nvSpPr>
          <p:spPr>
            <a:xfrm>
              <a:off x="1026258" y="1552399"/>
              <a:ext cx="248489" cy="248489"/>
            </a:xfrm>
            <a:prstGeom prst="ellipse">
              <a:avLst/>
            </a:prstGeom>
            <a:noFill/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19985" y="1497959"/>
              <a:ext cx="4683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Gotham Light"/>
                  <a:cs typeface="Gotham Light"/>
                </a:rPr>
                <a:t>14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0AA8B1EE-F6C6-4242-A01D-E761B586B76A}"/>
              </a:ext>
            </a:extLst>
          </p:cNvPr>
          <p:cNvSpPr txBox="1"/>
          <p:nvPr/>
        </p:nvSpPr>
        <p:spPr>
          <a:xfrm>
            <a:off x="2089752" y="1790284"/>
            <a:ext cx="616524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>
                <a:latin typeface="Gotham Black"/>
                <a:cs typeface="Gotham Black"/>
              </a:rPr>
              <a:t>Starpvalstu sasniedzamība</a:t>
            </a:r>
          </a:p>
          <a:p>
            <a:r>
              <a:rPr lang="lv-LV" dirty="0">
                <a:latin typeface="Gotham Medium"/>
                <a:cs typeface="Gotham Medium"/>
              </a:rPr>
              <a:t>(</a:t>
            </a:r>
            <a:r>
              <a:rPr lang="lv-LV" i="1" dirty="0">
                <a:latin typeface="Gotham Medium"/>
                <a:cs typeface="Gotham Medium"/>
              </a:rPr>
              <a:t>Rail Baltica</a:t>
            </a:r>
            <a:r>
              <a:rPr lang="lv-LV" dirty="0">
                <a:latin typeface="Gotham Medium"/>
                <a:cs typeface="Gotham Medium"/>
              </a:rPr>
              <a:t>, autoceļi, lidosta, jūras ceļi)</a:t>
            </a:r>
          </a:p>
          <a:p>
            <a:endParaRPr lang="lv-LV" b="1" dirty="0">
              <a:latin typeface="Gotham Medium"/>
              <a:cs typeface="Gotham Medium"/>
            </a:endParaRPr>
          </a:p>
          <a:p>
            <a:endParaRPr lang="lv-LV" b="1" dirty="0">
              <a:latin typeface="Gotham Medium"/>
              <a:cs typeface="Gotham Medium"/>
            </a:endParaRPr>
          </a:p>
          <a:p>
            <a:r>
              <a:rPr lang="lv-LV" dirty="0">
                <a:latin typeface="Gotham Black"/>
                <a:cs typeface="Gotham Black"/>
              </a:rPr>
              <a:t>Reģionālā sasniedzamība valsts iekšienē:</a:t>
            </a:r>
          </a:p>
          <a:p>
            <a:endParaRPr lang="lv-LV" b="1" dirty="0">
              <a:latin typeface="Gotham Medium"/>
              <a:cs typeface="Gotham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effectLst/>
                <a:latin typeface="Gotham Book"/>
                <a:ea typeface="Calibri" panose="020F0502020204030204" pitchFamily="34" charset="0"/>
                <a:cs typeface="Gotham Book"/>
              </a:rPr>
              <a:t>pieejams multimodāls sabiedriskais transports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effectLst/>
                <a:latin typeface="Gotham Book"/>
                <a:ea typeface="Calibri" panose="020F0502020204030204" pitchFamily="34" charset="0"/>
                <a:cs typeface="Gotham Book"/>
              </a:rPr>
              <a:t>droša un kvalitatīva dzelzceļa un autoceļu infrastruktūra</a:t>
            </a:r>
          </a:p>
          <a:p>
            <a:endParaRPr lang="lv-LV" b="1" dirty="0">
              <a:latin typeface="Gotham Medium"/>
              <a:ea typeface="Calibri" panose="020F0502020204030204" pitchFamily="34" charset="0"/>
              <a:cs typeface="Gotham Medium"/>
            </a:endParaRPr>
          </a:p>
          <a:p>
            <a:endParaRPr lang="lv-LV" b="1" dirty="0">
              <a:latin typeface="Gotham Medium"/>
              <a:cs typeface="Gotham Medium"/>
            </a:endParaRPr>
          </a:p>
          <a:p>
            <a:r>
              <a:rPr lang="lv-LV" b="1" u="sng" dirty="0">
                <a:latin typeface="Gotham Medium"/>
                <a:cs typeface="Gotham Medium"/>
              </a:rPr>
              <a:t>Rīgas metropoles areāla nozīme</a:t>
            </a:r>
          </a:p>
          <a:p>
            <a:r>
              <a:rPr lang="lv-LV" dirty="0">
                <a:latin typeface="Gotham Book"/>
                <a:cs typeface="Gotham Book"/>
              </a:rPr>
              <a:t>Transporta un mobilitātes jautājumu risināšana </a:t>
            </a:r>
          </a:p>
          <a:p>
            <a:r>
              <a:rPr lang="lv-LV" dirty="0">
                <a:latin typeface="Gotham Book"/>
                <a:cs typeface="Gotham Book"/>
              </a:rPr>
              <a:t>ar ieguldījumiem CO</a:t>
            </a:r>
            <a:r>
              <a:rPr lang="lv-LV" baseline="-25000" dirty="0">
                <a:latin typeface="Gotham Book"/>
                <a:cs typeface="Gotham Book"/>
              </a:rPr>
              <a:t>2</a:t>
            </a:r>
            <a:r>
              <a:rPr lang="lv-LV" dirty="0">
                <a:latin typeface="Gotham Book"/>
                <a:cs typeface="Gotham Book"/>
              </a:rPr>
              <a:t> izmešu samazināšanai </a:t>
            </a:r>
          </a:p>
          <a:p>
            <a:endParaRPr lang="lv-LV" dirty="0">
              <a:latin typeface="Gotham Book"/>
              <a:cs typeface="Gotham Book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040" y="40314"/>
            <a:ext cx="1375851" cy="136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00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263900"/>
            <a:ext cx="9144000" cy="34245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7F4AC3-F8F9-45AB-A38C-FFD39F396AAE}"/>
              </a:ext>
            </a:extLst>
          </p:cNvPr>
          <p:cNvSpPr txBox="1">
            <a:spLocks/>
          </p:cNvSpPr>
          <p:nvPr/>
        </p:nvSpPr>
        <p:spPr>
          <a:xfrm>
            <a:off x="1619672" y="4077072"/>
            <a:ext cx="5904656" cy="12241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sz="7200" dirty="0">
                <a:solidFill>
                  <a:schemeClr val="bg1"/>
                </a:solidFill>
                <a:latin typeface="Gotham Light"/>
                <a:ea typeface="Verdana" panose="020B0604030504040204" pitchFamily="34" charset="0"/>
                <a:cs typeface="Gotham Light"/>
              </a:rPr>
              <a:t>PALDIES!</a:t>
            </a:r>
          </a:p>
        </p:txBody>
      </p:sp>
      <p:sp>
        <p:nvSpPr>
          <p:cNvPr id="7" name="Rectangle 6"/>
          <p:cNvSpPr/>
          <p:nvPr/>
        </p:nvSpPr>
        <p:spPr>
          <a:xfrm flipV="1">
            <a:off x="2411760" y="5373216"/>
            <a:ext cx="4248472" cy="720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568877" y="1484784"/>
            <a:ext cx="7575123" cy="5373216"/>
          </a:xfrm>
          <a:prstGeom prst="rect">
            <a:avLst/>
          </a:prstGeom>
          <a:solidFill>
            <a:srgbClr val="E46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5832648" cy="1036642"/>
          </a:xfrm>
        </p:spPr>
        <p:txBody>
          <a:bodyPr anchor="t">
            <a:normAutofit/>
          </a:bodyPr>
          <a:lstStyle/>
          <a:p>
            <a:br>
              <a:rPr lang="lv-LV" sz="2800" dirty="0"/>
            </a:br>
            <a:endParaRPr lang="lv-LV" sz="16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4BCEC03-6355-4CE8-9DE1-C9E2A7F3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720" y="1628800"/>
            <a:ext cx="6624736" cy="1627653"/>
          </a:xfrm>
        </p:spPr>
        <p:txBody>
          <a:bodyPr>
            <a:normAutofit fontScale="92500" lnSpcReduction="10000"/>
          </a:bodyPr>
          <a:lstStyle/>
          <a:p>
            <a:r>
              <a:rPr lang="lv-LV" altLang="lv-LV" sz="1600" dirty="0">
                <a:solidFill>
                  <a:schemeClr val="bg1"/>
                </a:solidFill>
                <a:latin typeface="Gotham Medium"/>
                <a:ea typeface="MS PGothic" panose="020B0600070205080204" pitchFamily="34" charset="-128"/>
                <a:cs typeface="Gotham Medium"/>
              </a:rPr>
              <a:t>Stratēģiski nozīmīga tautsaimniecības nozare – 7 % no IKP</a:t>
            </a:r>
          </a:p>
          <a:p>
            <a:endParaRPr lang="lv-LV" altLang="lv-LV" sz="1600" dirty="0">
              <a:solidFill>
                <a:schemeClr val="bg1"/>
              </a:solidFill>
              <a:latin typeface="Gotham Medium"/>
              <a:ea typeface="MS PGothic" panose="020B0600070205080204" pitchFamily="34" charset="-128"/>
              <a:cs typeface="Gotham Medium"/>
            </a:endParaRPr>
          </a:p>
          <a:p>
            <a:r>
              <a:rPr lang="lv-LV" altLang="lv-LV" sz="1600" dirty="0">
                <a:solidFill>
                  <a:schemeClr val="bg1"/>
                </a:solidFill>
                <a:latin typeface="Gotham Medium"/>
                <a:ea typeface="MS PGothic" panose="020B0600070205080204" pitchFamily="34" charset="-128"/>
                <a:cs typeface="Gotham Medium"/>
              </a:rPr>
              <a:t>Tieša ietekme uz konkurētspēju un ekonomikas izaugsmi, radot priekšnosacījumus citu nozaru attīstībai un investīciju piesaistei</a:t>
            </a:r>
          </a:p>
          <a:p>
            <a:endParaRPr lang="lv-LV" altLang="lv-LV" sz="1600" dirty="0">
              <a:solidFill>
                <a:schemeClr val="bg1"/>
              </a:solidFill>
              <a:latin typeface="Gotham Medium"/>
              <a:ea typeface="MS PGothic" panose="020B0600070205080204" pitchFamily="34" charset="-128"/>
              <a:cs typeface="Gotham Medium"/>
            </a:endParaRPr>
          </a:p>
          <a:p>
            <a:r>
              <a:rPr lang="es-ES" altLang="lv-LV" sz="1600" dirty="0">
                <a:solidFill>
                  <a:schemeClr val="bg1"/>
                </a:solidFill>
                <a:latin typeface="Gotham Medium"/>
                <a:ea typeface="MS PGothic" panose="020B0600070205080204" pitchFamily="34" charset="-128"/>
                <a:cs typeface="Gotham Medium"/>
              </a:rPr>
              <a:t>SEG </a:t>
            </a:r>
            <a:r>
              <a:rPr lang="es-ES" altLang="lv-LV" sz="1600" dirty="0" err="1">
                <a:solidFill>
                  <a:schemeClr val="bg1"/>
                </a:solidFill>
                <a:latin typeface="Gotham Medium"/>
                <a:ea typeface="MS PGothic" panose="020B0600070205080204" pitchFamily="34" charset="-128"/>
                <a:cs typeface="Gotham Medium"/>
              </a:rPr>
              <a:t>emisiju</a:t>
            </a:r>
            <a:r>
              <a:rPr lang="es-ES" altLang="lv-LV" sz="1600" dirty="0">
                <a:solidFill>
                  <a:schemeClr val="bg1"/>
                </a:solidFill>
                <a:latin typeface="Gotham Medium"/>
                <a:ea typeface="MS PGothic" panose="020B0600070205080204" pitchFamily="34" charset="-128"/>
                <a:cs typeface="Gotham Medium"/>
              </a:rPr>
              <a:t> un </a:t>
            </a:r>
            <a:r>
              <a:rPr lang="es-ES" altLang="lv-LV" sz="1600" dirty="0" err="1">
                <a:solidFill>
                  <a:schemeClr val="bg1"/>
                </a:solidFill>
                <a:latin typeface="Gotham Medium"/>
                <a:ea typeface="MS PGothic" panose="020B0600070205080204" pitchFamily="34" charset="-128"/>
                <a:cs typeface="Gotham Medium"/>
              </a:rPr>
              <a:t>gaisa</a:t>
            </a:r>
            <a:r>
              <a:rPr lang="es-ES" altLang="lv-LV" sz="1600" dirty="0">
                <a:solidFill>
                  <a:schemeClr val="bg1"/>
                </a:solidFill>
                <a:latin typeface="Gotham Medium"/>
                <a:ea typeface="MS PGothic" panose="020B0600070205080204" pitchFamily="34" charset="-128"/>
                <a:cs typeface="Gotham Medium"/>
              </a:rPr>
              <a:t> </a:t>
            </a:r>
            <a:r>
              <a:rPr lang="es-ES" altLang="lv-LV" sz="1600" dirty="0" err="1">
                <a:solidFill>
                  <a:schemeClr val="bg1"/>
                </a:solidFill>
                <a:latin typeface="Gotham Medium"/>
                <a:ea typeface="MS PGothic" panose="020B0600070205080204" pitchFamily="34" charset="-128"/>
                <a:cs typeface="Gotham Medium"/>
              </a:rPr>
              <a:t>piesārņojuma</a:t>
            </a:r>
            <a:r>
              <a:rPr lang="es-ES" altLang="lv-LV" sz="1600" dirty="0">
                <a:solidFill>
                  <a:schemeClr val="bg1"/>
                </a:solidFill>
                <a:latin typeface="Gotham Medium"/>
                <a:ea typeface="MS PGothic" panose="020B0600070205080204" pitchFamily="34" charset="-128"/>
                <a:cs typeface="Gotham Medium"/>
              </a:rPr>
              <a:t> avots</a:t>
            </a:r>
            <a:endParaRPr lang="lv-LV" altLang="lv-LV" sz="1600" dirty="0">
              <a:solidFill>
                <a:schemeClr val="bg1"/>
              </a:solidFill>
              <a:latin typeface="Gotham Medium"/>
              <a:ea typeface="MS PGothic" panose="020B0600070205080204" pitchFamily="34" charset="-128"/>
              <a:cs typeface="Gotham Medium"/>
            </a:endParaRPr>
          </a:p>
          <a:p>
            <a:endParaRPr lang="lv-LV" altLang="lv-LV" sz="1600" dirty="0">
              <a:solidFill>
                <a:schemeClr val="bg1"/>
              </a:solidFill>
              <a:latin typeface="Gotham Medium"/>
              <a:ea typeface="MS PGothic" panose="020B0600070205080204" pitchFamily="34" charset="-128"/>
              <a:cs typeface="Gotham Medium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7DD330B-07A8-4EDA-9F3C-9C34388B692A}"/>
              </a:ext>
            </a:extLst>
          </p:cNvPr>
          <p:cNvSpPr txBox="1">
            <a:spLocks/>
          </p:cNvSpPr>
          <p:nvPr/>
        </p:nvSpPr>
        <p:spPr>
          <a:xfrm>
            <a:off x="4692650" y="188640"/>
            <a:ext cx="3983806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>
              <a:lnSpc>
                <a:spcPct val="90000"/>
              </a:lnSpc>
            </a:pPr>
            <a:r>
              <a:rPr lang="lv-LV" sz="3600" b="0" dirty="0">
                <a:solidFill>
                  <a:schemeClr val="accent6">
                    <a:lumMod val="75000"/>
                  </a:schemeClr>
                </a:solidFill>
                <a:latin typeface="Gotham Black"/>
                <a:cs typeface="Gotham Black"/>
              </a:rPr>
              <a:t>TRANSPORTA</a:t>
            </a:r>
          </a:p>
          <a:p>
            <a:pPr algn="r">
              <a:lnSpc>
                <a:spcPct val="90000"/>
              </a:lnSpc>
            </a:pPr>
            <a:r>
              <a:rPr lang="lv-LV" sz="3600" b="0" dirty="0">
                <a:solidFill>
                  <a:schemeClr val="accent6">
                    <a:lumMod val="75000"/>
                  </a:schemeClr>
                </a:solidFill>
                <a:latin typeface="Gotham Black"/>
                <a:cs typeface="Gotham Black"/>
              </a:rPr>
              <a:t>NOZARE</a:t>
            </a:r>
            <a:br>
              <a:rPr lang="lv-LV" sz="3600" dirty="0">
                <a:solidFill>
                  <a:schemeClr val="accent6">
                    <a:lumMod val="75000"/>
                  </a:schemeClr>
                </a:solidFill>
              </a:rPr>
            </a:br>
            <a:endParaRPr lang="lv-LV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24BEED-4580-4C71-B7E8-9B3EF88AE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3356992"/>
            <a:ext cx="6437078" cy="2600580"/>
          </a:xfrm>
          <a:prstGeom prst="rect">
            <a:avLst/>
          </a:prstGeom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126C2C0-A280-45FC-8C02-9BF4375503A8}"/>
              </a:ext>
            </a:extLst>
          </p:cNvPr>
          <p:cNvSpPr txBox="1"/>
          <p:nvPr/>
        </p:nvSpPr>
        <p:spPr>
          <a:xfrm>
            <a:off x="2051721" y="6029580"/>
            <a:ext cx="650908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000" dirty="0">
                <a:solidFill>
                  <a:schemeClr val="bg1"/>
                </a:solidFill>
                <a:latin typeface="Gotham Book"/>
                <a:cs typeface="Gotham Book"/>
              </a:rPr>
              <a:t>Avots: 2020.gadā iesniegtās siltumnīcefekta gāzu inventarizācijas kopsavilkums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1484784"/>
            <a:ext cx="1619672" cy="5373216"/>
            <a:chOff x="755576" y="1484784"/>
            <a:chExt cx="864096" cy="5373216"/>
          </a:xfrm>
        </p:grpSpPr>
        <p:sp>
          <p:nvSpPr>
            <p:cNvPr id="8" name="Rectangle 7"/>
            <p:cNvSpPr/>
            <p:nvPr/>
          </p:nvSpPr>
          <p:spPr>
            <a:xfrm>
              <a:off x="755576" y="6453336"/>
              <a:ext cx="864096" cy="40466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55576" y="6088201"/>
              <a:ext cx="864096" cy="38241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55576" y="5661248"/>
              <a:ext cx="864096" cy="42695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55576" y="5229200"/>
              <a:ext cx="864096" cy="47162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55576" y="4869160"/>
              <a:ext cx="864096" cy="44924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55576" y="4548603"/>
              <a:ext cx="864096" cy="38241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55576" y="4149080"/>
              <a:ext cx="864096" cy="41489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55576" y="3794181"/>
              <a:ext cx="864096" cy="3824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55576" y="3356992"/>
              <a:ext cx="864096" cy="43718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55576" y="3024382"/>
              <a:ext cx="864096" cy="38241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55576" y="2564904"/>
              <a:ext cx="864096" cy="45947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55576" y="2254583"/>
              <a:ext cx="864096" cy="38241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55576" y="1844824"/>
              <a:ext cx="864096" cy="40975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55576" y="1484784"/>
              <a:ext cx="864096" cy="3824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Triangle 39"/>
          <p:cNvSpPr/>
          <p:nvPr/>
        </p:nvSpPr>
        <p:spPr>
          <a:xfrm rot="10800000">
            <a:off x="1212850" y="1854200"/>
            <a:ext cx="406400" cy="406400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453785" y="1624964"/>
            <a:ext cx="346961" cy="338554"/>
            <a:chOff x="974905" y="1497959"/>
            <a:chExt cx="346961" cy="338554"/>
          </a:xfrm>
        </p:grpSpPr>
        <p:sp>
          <p:nvSpPr>
            <p:cNvPr id="31" name="Oval 30"/>
            <p:cNvSpPr/>
            <p:nvPr/>
          </p:nvSpPr>
          <p:spPr>
            <a:xfrm>
              <a:off x="1026258" y="1552399"/>
              <a:ext cx="248489" cy="248489"/>
            </a:xfrm>
            <a:prstGeom prst="ellipse">
              <a:avLst/>
            </a:prstGeom>
            <a:noFill/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74905" y="1497959"/>
              <a:ext cx="3469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Gotham Light"/>
                  <a:cs typeface="Gotham Light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4632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568877" y="1484784"/>
            <a:ext cx="7575123" cy="537321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045" y="2438400"/>
            <a:ext cx="6441918" cy="3855213"/>
          </a:xfrm>
          <a:prstGeom prst="rect">
            <a:avLst/>
          </a:prstGeom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2000250" y="188640"/>
            <a:ext cx="6692900" cy="1036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>
              <a:lnSpc>
                <a:spcPct val="90000"/>
              </a:lnSpc>
            </a:pPr>
            <a:r>
              <a:rPr lang="lv-LV" sz="3600" b="0" dirty="0">
                <a:solidFill>
                  <a:schemeClr val="accent5">
                    <a:lumMod val="75000"/>
                  </a:schemeClr>
                </a:solidFill>
                <a:latin typeface="Gotham Black"/>
                <a:cs typeface="Gotham Black"/>
              </a:rPr>
              <a:t>ATTĪSTĪBAS PLĀNOŠANAS DOKUMENTU HIERARHIJA</a:t>
            </a:r>
            <a:br>
              <a:rPr lang="lv-LV" sz="3600" dirty="0">
                <a:solidFill>
                  <a:schemeClr val="accent5">
                    <a:lumMod val="75000"/>
                  </a:schemeClr>
                </a:solidFill>
              </a:rPr>
            </a:br>
            <a:endParaRPr lang="lv-LV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5832648" cy="1036642"/>
          </a:xfrm>
        </p:spPr>
        <p:txBody>
          <a:bodyPr anchor="t">
            <a:normAutofit/>
          </a:bodyPr>
          <a:lstStyle/>
          <a:p>
            <a:br>
              <a:rPr lang="lv-LV" sz="2800" dirty="0"/>
            </a:br>
            <a:endParaRPr lang="lv-LV" sz="1600" dirty="0"/>
          </a:p>
        </p:txBody>
      </p:sp>
      <p:sp>
        <p:nvSpPr>
          <p:cNvPr id="8" name="Rectangle 7"/>
          <p:cNvSpPr/>
          <p:nvPr/>
        </p:nvSpPr>
        <p:spPr>
          <a:xfrm>
            <a:off x="0" y="6453336"/>
            <a:ext cx="1619672" cy="404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088201"/>
            <a:ext cx="1619672" cy="3824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661248"/>
            <a:ext cx="1619672" cy="4269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229200"/>
            <a:ext cx="1619672" cy="4716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4869160"/>
            <a:ext cx="1619672" cy="4492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4548603"/>
            <a:ext cx="1619672" cy="3824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4149080"/>
            <a:ext cx="1619672" cy="41489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3794181"/>
            <a:ext cx="1619672" cy="38241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3356992"/>
            <a:ext cx="1619672" cy="4371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3024382"/>
            <a:ext cx="1619672" cy="3824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2564904"/>
            <a:ext cx="1619672" cy="45947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2254583"/>
            <a:ext cx="1619672" cy="38241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0" y="1844824"/>
            <a:ext cx="1619672" cy="40975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1484784"/>
            <a:ext cx="1619672" cy="3824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453785" y="1891659"/>
            <a:ext cx="346961" cy="338554"/>
            <a:chOff x="974905" y="1497959"/>
            <a:chExt cx="346961" cy="338554"/>
          </a:xfrm>
        </p:grpSpPr>
        <p:sp>
          <p:nvSpPr>
            <p:cNvPr id="31" name="Oval 30"/>
            <p:cNvSpPr/>
            <p:nvPr/>
          </p:nvSpPr>
          <p:spPr>
            <a:xfrm>
              <a:off x="1026258" y="1552399"/>
              <a:ext cx="248489" cy="248489"/>
            </a:xfrm>
            <a:prstGeom prst="ellipse">
              <a:avLst/>
            </a:prstGeom>
            <a:noFill/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74905" y="1497959"/>
              <a:ext cx="3469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Gotham Light"/>
                  <a:cs typeface="Gotham Light"/>
                </a:rPr>
                <a:t>2</a:t>
              </a:r>
            </a:p>
          </p:txBody>
        </p:sp>
      </p:grpSp>
      <p:sp>
        <p:nvSpPr>
          <p:cNvPr id="35" name="Right Triangle 34"/>
          <p:cNvSpPr/>
          <p:nvPr/>
        </p:nvSpPr>
        <p:spPr>
          <a:xfrm rot="10800000">
            <a:off x="1212850" y="2245591"/>
            <a:ext cx="406400" cy="406400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Triangle 35"/>
          <p:cNvSpPr/>
          <p:nvPr/>
        </p:nvSpPr>
        <p:spPr>
          <a:xfrm rot="16200000">
            <a:off x="1212850" y="1492325"/>
            <a:ext cx="406400" cy="406400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05C0764-24B8-49E0-8A4F-F6615BC21552}"/>
              </a:ext>
            </a:extLst>
          </p:cNvPr>
          <p:cNvSpPr txBox="1"/>
          <p:nvPr/>
        </p:nvSpPr>
        <p:spPr>
          <a:xfrm>
            <a:off x="2027724" y="6393427"/>
            <a:ext cx="646434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900" dirty="0">
                <a:solidFill>
                  <a:schemeClr val="bg1"/>
                </a:solidFill>
                <a:hlinkClick r:id="rId4"/>
              </a:rPr>
              <a:t>https://www.pkc.gov.lv/lv/valsts-attistibas-planosana/attistibas-planosana-latvija</a:t>
            </a:r>
            <a:r>
              <a:rPr lang="lv-LV" sz="9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8" name="Freeform: Shape 8">
            <a:extLst>
              <a:ext uri="{FF2B5EF4-FFF2-40B4-BE49-F238E27FC236}">
                <a16:creationId xmlns:a16="http://schemas.microsoft.com/office/drawing/2014/main" id="{0568315D-1C63-4365-BFCA-6F3DB70F64EF}"/>
              </a:ext>
            </a:extLst>
          </p:cNvPr>
          <p:cNvSpPr/>
          <p:nvPr/>
        </p:nvSpPr>
        <p:spPr>
          <a:xfrm>
            <a:off x="1915337" y="1439333"/>
            <a:ext cx="2714060" cy="1052820"/>
          </a:xfrm>
          <a:custGeom>
            <a:avLst/>
            <a:gdLst>
              <a:gd name="connsiteX0" fmla="*/ 0 w 3040158"/>
              <a:gd name="connsiteY0" fmla="*/ 456024 h 1824094"/>
              <a:gd name="connsiteX1" fmla="*/ 2128111 w 3040158"/>
              <a:gd name="connsiteY1" fmla="*/ 456024 h 1824094"/>
              <a:gd name="connsiteX2" fmla="*/ 2128111 w 3040158"/>
              <a:gd name="connsiteY2" fmla="*/ 0 h 1824094"/>
              <a:gd name="connsiteX3" fmla="*/ 3040158 w 3040158"/>
              <a:gd name="connsiteY3" fmla="*/ 912047 h 1824094"/>
              <a:gd name="connsiteX4" fmla="*/ 2128111 w 3040158"/>
              <a:gd name="connsiteY4" fmla="*/ 1824094 h 1824094"/>
              <a:gd name="connsiteX5" fmla="*/ 2128111 w 3040158"/>
              <a:gd name="connsiteY5" fmla="*/ 1368071 h 1824094"/>
              <a:gd name="connsiteX6" fmla="*/ 0 w 3040158"/>
              <a:gd name="connsiteY6" fmla="*/ 1368071 h 1824094"/>
              <a:gd name="connsiteX7" fmla="*/ 0 w 3040158"/>
              <a:gd name="connsiteY7" fmla="*/ 456024 h 182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0158" h="1824094">
                <a:moveTo>
                  <a:pt x="0" y="456024"/>
                </a:moveTo>
                <a:lnTo>
                  <a:pt x="2128111" y="456024"/>
                </a:lnTo>
                <a:lnTo>
                  <a:pt x="2128111" y="0"/>
                </a:lnTo>
                <a:lnTo>
                  <a:pt x="3040158" y="912047"/>
                </a:lnTo>
                <a:lnTo>
                  <a:pt x="2128111" y="1824094"/>
                </a:lnTo>
                <a:lnTo>
                  <a:pt x="2128111" y="1368071"/>
                </a:lnTo>
                <a:lnTo>
                  <a:pt x="0" y="1368071"/>
                </a:lnTo>
                <a:lnTo>
                  <a:pt x="0" y="456024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60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0800000" scaled="0"/>
          </a:gra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0" tIns="551274" rIns="551273" bIns="551273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500" b="1" kern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1930400" y="1742456"/>
            <a:ext cx="242993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r"/>
            <a:r>
              <a:rPr lang="lv-LV" sz="2000" dirty="0">
                <a:solidFill>
                  <a:schemeClr val="bg1"/>
                </a:solidFill>
                <a:latin typeface="Gotham Black"/>
                <a:cs typeface="Gotham Black"/>
              </a:rPr>
              <a:t>Kas ir </a:t>
            </a:r>
            <a:r>
              <a:rPr lang="lv-LV" sz="2000" dirty="0">
                <a:solidFill>
                  <a:schemeClr val="accent5">
                    <a:lumMod val="75000"/>
                  </a:schemeClr>
                </a:solidFill>
                <a:latin typeface="Gotham Black"/>
                <a:cs typeface="Gotham Black"/>
              </a:rPr>
              <a:t>TAP2027?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Gotham Black"/>
              <a:cs typeface="Gotham Black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43854" y="1518816"/>
            <a:ext cx="41106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lv-LV" sz="1600" dirty="0">
                <a:solidFill>
                  <a:srgbClr val="FFFFFF"/>
                </a:solidFill>
                <a:latin typeface="Gotham Medium"/>
                <a:cs typeface="Gotham Medium"/>
              </a:rPr>
              <a:t>VIDĒJA TERMIŅA POLITIKAS PLĀNOŠANAS DOKUMENTS TRANSPORTA NOZARES ATTĪSTĪBAI</a:t>
            </a:r>
            <a:endParaRPr lang="en-US" sz="1600" dirty="0">
              <a:solidFill>
                <a:srgbClr val="FFFFFF"/>
              </a:solidFill>
              <a:latin typeface="Gotham Medium"/>
              <a:cs typeface="Gotham Medium"/>
            </a:endParaRPr>
          </a:p>
          <a:p>
            <a:endParaRPr lang="en-US" sz="1600" dirty="0">
              <a:solidFill>
                <a:srgbClr val="FFFFFF"/>
              </a:solidFill>
              <a:latin typeface="Gotham Medium"/>
              <a:cs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91747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568877" y="1484784"/>
            <a:ext cx="7575123" cy="537321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000250" y="188640"/>
            <a:ext cx="6692900" cy="1036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>
              <a:lnSpc>
                <a:spcPct val="90000"/>
              </a:lnSpc>
            </a:pPr>
            <a:endParaRPr lang="lv-LV" sz="3600" b="0" dirty="0">
              <a:solidFill>
                <a:schemeClr val="accent5">
                  <a:lumMod val="75000"/>
                </a:schemeClr>
              </a:solidFill>
              <a:latin typeface="Gotham Black"/>
              <a:cs typeface="Gotham Black"/>
            </a:endParaRPr>
          </a:p>
          <a:p>
            <a:pPr algn="r">
              <a:lnSpc>
                <a:spcPct val="90000"/>
              </a:lnSpc>
            </a:pPr>
            <a:r>
              <a:rPr lang="lv-LV" sz="3600" b="0" dirty="0">
                <a:solidFill>
                  <a:schemeClr val="accent4">
                    <a:lumMod val="75000"/>
                  </a:schemeClr>
                </a:solidFill>
                <a:latin typeface="Gotham Black"/>
                <a:cs typeface="Gotham Black"/>
              </a:rPr>
              <a:t>IETVARS</a:t>
            </a:r>
            <a:br>
              <a:rPr lang="lv-LV" sz="3600" dirty="0">
                <a:solidFill>
                  <a:schemeClr val="accent4">
                    <a:lumMod val="75000"/>
                  </a:schemeClr>
                </a:solidFill>
              </a:rPr>
            </a:br>
            <a:endParaRPr lang="lv-LV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53336"/>
            <a:ext cx="1619672" cy="404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088201"/>
            <a:ext cx="1619672" cy="3824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661248"/>
            <a:ext cx="1619672" cy="4269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229200"/>
            <a:ext cx="1619672" cy="4716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4869160"/>
            <a:ext cx="1619672" cy="4492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4548603"/>
            <a:ext cx="1619672" cy="3824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4149080"/>
            <a:ext cx="1619672" cy="41489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3794181"/>
            <a:ext cx="1619672" cy="38241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3356992"/>
            <a:ext cx="1619672" cy="4371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3024382"/>
            <a:ext cx="1619672" cy="3824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2564904"/>
            <a:ext cx="1619672" cy="45947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2254583"/>
            <a:ext cx="1619672" cy="38241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0" y="1844824"/>
            <a:ext cx="1619672" cy="40975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1484784"/>
            <a:ext cx="1619672" cy="3824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Triangle 34"/>
          <p:cNvSpPr/>
          <p:nvPr/>
        </p:nvSpPr>
        <p:spPr>
          <a:xfrm rot="10800000">
            <a:off x="1206500" y="2602264"/>
            <a:ext cx="438150" cy="438150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Triangle 35"/>
          <p:cNvSpPr/>
          <p:nvPr/>
        </p:nvSpPr>
        <p:spPr>
          <a:xfrm rot="16200000">
            <a:off x="1212850" y="1864873"/>
            <a:ext cx="406400" cy="406400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453785" y="2230339"/>
            <a:ext cx="346961" cy="338554"/>
            <a:chOff x="974905" y="1497959"/>
            <a:chExt cx="346961" cy="338554"/>
          </a:xfrm>
        </p:grpSpPr>
        <p:sp>
          <p:nvSpPr>
            <p:cNvPr id="31" name="Oval 30"/>
            <p:cNvSpPr/>
            <p:nvPr/>
          </p:nvSpPr>
          <p:spPr>
            <a:xfrm>
              <a:off x="1026258" y="1552399"/>
              <a:ext cx="248489" cy="248489"/>
            </a:xfrm>
            <a:prstGeom prst="ellipse">
              <a:avLst/>
            </a:prstGeom>
            <a:noFill/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74905" y="1497959"/>
              <a:ext cx="3469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Gotham Light"/>
                  <a:cs typeface="Gotham Light"/>
                </a:rPr>
                <a:t>3</a:t>
              </a:r>
            </a:p>
          </p:txBody>
        </p:sp>
      </p:grpSp>
      <p:sp>
        <p:nvSpPr>
          <p:cNvPr id="32" name="Rectangle: Rounded Corners 4">
            <a:extLst>
              <a:ext uri="{FF2B5EF4-FFF2-40B4-BE49-F238E27FC236}">
                <a16:creationId xmlns:a16="http://schemas.microsoft.com/office/drawing/2014/main" id="{376721E6-7F99-4D61-806F-54B6071D6AF7}"/>
              </a:ext>
            </a:extLst>
          </p:cNvPr>
          <p:cNvSpPr txBox="1"/>
          <p:nvPr/>
        </p:nvSpPr>
        <p:spPr>
          <a:xfrm>
            <a:off x="2852086" y="5459756"/>
            <a:ext cx="4367029" cy="10167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35560" rIns="53340" bIns="35560" numCol="1" spcCol="1270" anchor="ctr" anchorCtr="0">
            <a:noAutofit/>
          </a:bodyPr>
          <a:lstStyle/>
          <a:p>
            <a:pPr marL="0" lvl="0" indent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2700" kern="1200" dirty="0">
                <a:solidFill>
                  <a:schemeClr val="bg1"/>
                </a:solidFill>
                <a:latin typeface="Gotham Medium"/>
                <a:cs typeface="Gotham Medium"/>
              </a:rPr>
              <a:t>TAP2020 vidusposma izvērtējuma secinājumi</a:t>
            </a:r>
            <a:endParaRPr lang="en-US" sz="2700" kern="1200" dirty="0">
              <a:solidFill>
                <a:schemeClr val="bg1"/>
              </a:solidFill>
              <a:latin typeface="Gotham Medium"/>
              <a:cs typeface="Gotham Medium"/>
            </a:endParaRPr>
          </a:p>
        </p:txBody>
      </p:sp>
      <p:sp>
        <p:nvSpPr>
          <p:cNvPr id="33" name="Rectangle: Rounded Corners 4">
            <a:extLst>
              <a:ext uri="{FF2B5EF4-FFF2-40B4-BE49-F238E27FC236}">
                <a16:creationId xmlns:a16="http://schemas.microsoft.com/office/drawing/2014/main" id="{C3A12356-76B9-4707-8253-B51AD0EDA9BF}"/>
              </a:ext>
            </a:extLst>
          </p:cNvPr>
          <p:cNvSpPr txBox="1"/>
          <p:nvPr/>
        </p:nvSpPr>
        <p:spPr>
          <a:xfrm>
            <a:off x="2852088" y="1868065"/>
            <a:ext cx="4439035" cy="9222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35560" rIns="53340" bIns="35560" numCol="1" spcCol="1270" anchor="ctr" anchorCtr="0">
            <a:noAutofit/>
          </a:bodyPr>
          <a:lstStyle/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lv-LV" sz="2700" kern="1200" dirty="0">
              <a:solidFill>
                <a:schemeClr val="bg1"/>
              </a:solidFill>
              <a:latin typeface="Gotham Medium"/>
              <a:cs typeface="Gotham Medium"/>
            </a:endParaRPr>
          </a:p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kern="1200" dirty="0">
                <a:solidFill>
                  <a:schemeClr val="bg1"/>
                </a:solidFill>
                <a:latin typeface="Gotham Medium"/>
                <a:cs typeface="Gotham Medium"/>
              </a:rPr>
              <a:t>ES </a:t>
            </a:r>
            <a:r>
              <a:rPr lang="lv-LV" sz="2700" dirty="0">
                <a:solidFill>
                  <a:schemeClr val="bg1"/>
                </a:solidFill>
                <a:latin typeface="Gotham Medium"/>
                <a:cs typeface="Gotham Medium"/>
              </a:rPr>
              <a:t>politikas uzstādījumi</a:t>
            </a:r>
            <a:endParaRPr lang="en-US" sz="2700" kern="1200" dirty="0">
              <a:solidFill>
                <a:schemeClr val="bg1"/>
              </a:solidFill>
              <a:latin typeface="Gotham Medium"/>
              <a:cs typeface="Gotham Medium"/>
            </a:endParaRPr>
          </a:p>
          <a:p>
            <a:pPr marL="0" lvl="0" indent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lv-LV" sz="2700" kern="1200" dirty="0">
              <a:solidFill>
                <a:schemeClr val="bg1"/>
              </a:solidFill>
              <a:latin typeface="Gotham Medium"/>
              <a:cs typeface="Gotham Medium"/>
            </a:endParaRPr>
          </a:p>
        </p:txBody>
      </p:sp>
      <p:sp>
        <p:nvSpPr>
          <p:cNvPr id="34" name="Rectangle: Rounded Corners 4">
            <a:extLst>
              <a:ext uri="{FF2B5EF4-FFF2-40B4-BE49-F238E27FC236}">
                <a16:creationId xmlns:a16="http://schemas.microsoft.com/office/drawing/2014/main" id="{E9DFDEA4-18F0-46AB-9777-12E4A6B59A92}"/>
              </a:ext>
            </a:extLst>
          </p:cNvPr>
          <p:cNvSpPr txBox="1"/>
          <p:nvPr/>
        </p:nvSpPr>
        <p:spPr>
          <a:xfrm>
            <a:off x="2852086" y="4262527"/>
            <a:ext cx="6046381" cy="10167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35560" rIns="53340" bIns="35560" numCol="1" spcCol="1270" anchor="ctr" anchorCtr="0">
            <a:noAutofit/>
          </a:bodyPr>
          <a:lstStyle/>
          <a:p>
            <a:pPr marL="0" lvl="0" indent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2700" kern="1200" dirty="0">
                <a:solidFill>
                  <a:schemeClr val="bg1"/>
                </a:solidFill>
                <a:latin typeface="Gotham Medium"/>
                <a:cs typeface="Gotham Medium"/>
              </a:rPr>
              <a:t>Nacionālais attīstības plāns 2027</a:t>
            </a:r>
            <a:endParaRPr lang="en-US" sz="2700" kern="1200" dirty="0">
              <a:solidFill>
                <a:schemeClr val="bg1"/>
              </a:solidFill>
              <a:latin typeface="Gotham Medium"/>
              <a:cs typeface="Gotham Medium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05F6F8B-71B1-466E-BA49-85BBE8E6D6B3}"/>
              </a:ext>
            </a:extLst>
          </p:cNvPr>
          <p:cNvSpPr txBox="1"/>
          <p:nvPr/>
        </p:nvSpPr>
        <p:spPr>
          <a:xfrm>
            <a:off x="2826626" y="3195878"/>
            <a:ext cx="5400602" cy="875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7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n-ea"/>
                <a:cs typeface="Gotham Medium"/>
              </a:rPr>
              <a:t>Latvijas ilgtspējīgas attīstības stratēģija 2030</a:t>
            </a:r>
            <a:endParaRPr kumimoji="0" lang="en-US" sz="27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tham Medium"/>
              <a:ea typeface="+mn-ea"/>
              <a:cs typeface="Gotham Medium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250563" y="2021542"/>
            <a:ext cx="49705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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250563" y="3119097"/>
            <a:ext cx="49104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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250563" y="4470860"/>
            <a:ext cx="49104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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50563" y="5478972"/>
            <a:ext cx="49104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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537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568877" y="1484784"/>
            <a:ext cx="7575123" cy="53732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000250" y="188640"/>
            <a:ext cx="6692900" cy="1036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>
              <a:lnSpc>
                <a:spcPct val="90000"/>
              </a:lnSpc>
            </a:pPr>
            <a:r>
              <a:rPr lang="lv-LV" sz="3600" b="0" dirty="0">
                <a:solidFill>
                  <a:schemeClr val="accent3">
                    <a:lumMod val="75000"/>
                  </a:schemeClr>
                </a:solidFill>
                <a:latin typeface="Gotham Black"/>
                <a:cs typeface="Gotham Black"/>
              </a:rPr>
              <a:t>RĪCĪBAS VIRZIENI MĒRĶA SASNIEGŠANAI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453336"/>
            <a:ext cx="1619672" cy="404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088201"/>
            <a:ext cx="1619672" cy="3824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661248"/>
            <a:ext cx="1619672" cy="4269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229200"/>
            <a:ext cx="1619672" cy="4716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4869160"/>
            <a:ext cx="1619672" cy="4492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4548603"/>
            <a:ext cx="1619672" cy="3824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4149080"/>
            <a:ext cx="1619672" cy="41489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3794181"/>
            <a:ext cx="1619672" cy="38241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3356992"/>
            <a:ext cx="1619672" cy="4371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3024382"/>
            <a:ext cx="1619672" cy="3824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2564904"/>
            <a:ext cx="1619672" cy="45947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2254583"/>
            <a:ext cx="1619672" cy="38241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0" y="1844824"/>
            <a:ext cx="1619672" cy="40975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1484784"/>
            <a:ext cx="1619672" cy="3824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Triangle 34"/>
          <p:cNvSpPr/>
          <p:nvPr/>
        </p:nvSpPr>
        <p:spPr>
          <a:xfrm rot="10800000">
            <a:off x="1206500" y="2992789"/>
            <a:ext cx="438150" cy="43815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Triangle 35"/>
          <p:cNvSpPr/>
          <p:nvPr/>
        </p:nvSpPr>
        <p:spPr>
          <a:xfrm rot="16200000">
            <a:off x="1212850" y="2255398"/>
            <a:ext cx="406400" cy="40640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453785" y="2620864"/>
            <a:ext cx="346961" cy="338554"/>
            <a:chOff x="974905" y="1497959"/>
            <a:chExt cx="346961" cy="338554"/>
          </a:xfrm>
        </p:grpSpPr>
        <p:sp>
          <p:nvSpPr>
            <p:cNvPr id="31" name="Oval 30"/>
            <p:cNvSpPr/>
            <p:nvPr/>
          </p:nvSpPr>
          <p:spPr>
            <a:xfrm>
              <a:off x="1026258" y="1552399"/>
              <a:ext cx="248489" cy="248489"/>
            </a:xfrm>
            <a:prstGeom prst="ellipse">
              <a:avLst/>
            </a:prstGeom>
            <a:noFill/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74905" y="1497959"/>
              <a:ext cx="3469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Gotham Light"/>
                  <a:cs typeface="Gotham Light"/>
                </a:rPr>
                <a:t>4</a:t>
              </a:r>
            </a:p>
          </p:txBody>
        </p:sp>
      </p:grpSp>
      <p:graphicFrame>
        <p:nvGraphicFramePr>
          <p:cNvPr id="63" name="Diagram 62">
            <a:extLst>
              <a:ext uri="{FF2B5EF4-FFF2-40B4-BE49-F238E27FC236}">
                <a16:creationId xmlns:a16="http://schemas.microsoft.com/office/drawing/2014/main" id="{B2C3B646-C6F2-489F-A13B-C4118E4568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7997526"/>
              </p:ext>
            </p:extLst>
          </p:nvPr>
        </p:nvGraphicFramePr>
        <p:xfrm>
          <a:off x="1424237" y="1879600"/>
          <a:ext cx="7859463" cy="4870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2407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568877" y="1484784"/>
            <a:ext cx="7575123" cy="537321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453336"/>
            <a:ext cx="1619672" cy="404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088201"/>
            <a:ext cx="1619672" cy="3824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661248"/>
            <a:ext cx="1619672" cy="4269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229200"/>
            <a:ext cx="1619672" cy="4716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4869160"/>
            <a:ext cx="1619672" cy="4492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4548603"/>
            <a:ext cx="1619672" cy="3824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4149080"/>
            <a:ext cx="1619672" cy="41489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3794181"/>
            <a:ext cx="1619672" cy="38241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3356992"/>
            <a:ext cx="1619672" cy="4371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3024382"/>
            <a:ext cx="1619672" cy="3824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2564904"/>
            <a:ext cx="1619672" cy="45947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2254583"/>
            <a:ext cx="1619672" cy="38241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0" y="1844824"/>
            <a:ext cx="1619672" cy="40975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1484784"/>
            <a:ext cx="1619672" cy="3824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Triangle 34"/>
          <p:cNvSpPr/>
          <p:nvPr/>
        </p:nvSpPr>
        <p:spPr>
          <a:xfrm rot="10800000">
            <a:off x="1206500" y="3367439"/>
            <a:ext cx="438150" cy="43815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Triangle 35"/>
          <p:cNvSpPr/>
          <p:nvPr/>
        </p:nvSpPr>
        <p:spPr>
          <a:xfrm rot="16200000">
            <a:off x="1212850" y="2630048"/>
            <a:ext cx="406400" cy="40640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453785" y="2995514"/>
            <a:ext cx="346961" cy="338554"/>
            <a:chOff x="974905" y="1497959"/>
            <a:chExt cx="346961" cy="338554"/>
          </a:xfrm>
        </p:grpSpPr>
        <p:sp>
          <p:nvSpPr>
            <p:cNvPr id="31" name="Oval 30"/>
            <p:cNvSpPr/>
            <p:nvPr/>
          </p:nvSpPr>
          <p:spPr>
            <a:xfrm>
              <a:off x="1026258" y="1552399"/>
              <a:ext cx="248489" cy="248489"/>
            </a:xfrm>
            <a:prstGeom prst="ellipse">
              <a:avLst/>
            </a:prstGeom>
            <a:noFill/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74905" y="1497959"/>
              <a:ext cx="3469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Gotham Light"/>
                  <a:cs typeface="Gotham Light"/>
                </a:rPr>
                <a:t>5</a:t>
              </a:r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4D5EFC3A-76A0-4FBA-9CC3-FD54F988F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635" y="146050"/>
            <a:ext cx="5410522" cy="1036642"/>
          </a:xfrm>
        </p:spPr>
        <p:txBody>
          <a:bodyPr>
            <a:normAutofit fontScale="90000"/>
          </a:bodyPr>
          <a:lstStyle/>
          <a:p>
            <a:pPr algn="r"/>
            <a:r>
              <a:rPr lang="lv-LV" b="0" dirty="0">
                <a:solidFill>
                  <a:schemeClr val="accent2">
                    <a:lumMod val="75000"/>
                  </a:schemeClr>
                </a:solidFill>
                <a:latin typeface="Gotham Black"/>
                <a:cs typeface="Gotham Black"/>
              </a:rPr>
              <a:t>SABIEDRĪBAS VESELĪBAS UN VIDES JAUTĀJUMU SALĀGOŠANA AR TRANSPORTA ATTĪSTĪBU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11A79D33-13E5-40E6-AE91-1C3BA554C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1266" y="2967803"/>
            <a:ext cx="3480483" cy="2886898"/>
          </a:xfrm>
        </p:spPr>
        <p:txBody>
          <a:bodyPr>
            <a:normAutofit/>
          </a:bodyPr>
          <a:lstStyle/>
          <a:p>
            <a:r>
              <a:rPr lang="lv-LV" sz="1400" dirty="0">
                <a:solidFill>
                  <a:schemeClr val="bg1"/>
                </a:solidFill>
                <a:latin typeface="Gotham Medium"/>
                <a:cs typeface="Gotham Medium"/>
              </a:rPr>
              <a:t>↓ kopējās SEG emisijas (</a:t>
            </a:r>
            <a:r>
              <a:rPr lang="lv-LV" sz="1400" dirty="0" err="1">
                <a:solidFill>
                  <a:schemeClr val="bg1"/>
                </a:solidFill>
                <a:latin typeface="Gotham Medium"/>
                <a:cs typeface="Gotham Medium"/>
              </a:rPr>
              <a:t>kt</a:t>
            </a:r>
            <a:r>
              <a:rPr lang="lv-LV" sz="1400" dirty="0">
                <a:solidFill>
                  <a:schemeClr val="bg1"/>
                </a:solidFill>
                <a:latin typeface="Gotham Medium"/>
                <a:cs typeface="Gotham Medium"/>
              </a:rPr>
              <a:t> CO2 </a:t>
            </a:r>
            <a:r>
              <a:rPr lang="lv-LV" sz="1400" dirty="0" err="1">
                <a:solidFill>
                  <a:schemeClr val="bg1"/>
                </a:solidFill>
                <a:latin typeface="Gotham Medium"/>
                <a:cs typeface="Gotham Medium"/>
              </a:rPr>
              <a:t>ekv</a:t>
            </a:r>
            <a:r>
              <a:rPr lang="lv-LV" sz="1400" dirty="0">
                <a:solidFill>
                  <a:schemeClr val="bg1"/>
                </a:solidFill>
                <a:latin typeface="Gotham Medium"/>
                <a:cs typeface="Gotham Medium"/>
              </a:rPr>
              <a:t>.) transporta sektorā</a:t>
            </a:r>
          </a:p>
          <a:p>
            <a:r>
              <a:rPr lang="lv-LV" sz="1400" dirty="0">
                <a:solidFill>
                  <a:schemeClr val="bg1"/>
                </a:solidFill>
                <a:latin typeface="Gotham Medium"/>
                <a:cs typeface="Gotham Medium"/>
              </a:rPr>
              <a:t>↑ </a:t>
            </a:r>
            <a:r>
              <a:rPr lang="lv-LV" sz="1400" dirty="0" err="1">
                <a:solidFill>
                  <a:schemeClr val="bg1"/>
                </a:solidFill>
                <a:latin typeface="Gotham Medium"/>
                <a:cs typeface="Gotham Medium"/>
              </a:rPr>
              <a:t>elektrotransportlīdzekļu</a:t>
            </a:r>
            <a:r>
              <a:rPr lang="lv-LV" sz="1400" dirty="0">
                <a:solidFill>
                  <a:schemeClr val="bg1"/>
                </a:solidFill>
                <a:latin typeface="Gotham Medium"/>
                <a:cs typeface="Gotham Medium"/>
              </a:rPr>
              <a:t> lieljaudas uzlādes punktu skaits </a:t>
            </a:r>
          </a:p>
          <a:p>
            <a:r>
              <a:rPr lang="lv-LV" sz="1400" dirty="0">
                <a:solidFill>
                  <a:schemeClr val="bg1"/>
                </a:solidFill>
                <a:latin typeface="Gotham Medium"/>
                <a:cs typeface="Gotham Medium"/>
              </a:rPr>
              <a:t>↑ </a:t>
            </a:r>
            <a:r>
              <a:rPr lang="lv-LV" sz="1400" dirty="0" err="1">
                <a:solidFill>
                  <a:schemeClr val="bg1"/>
                </a:solidFill>
                <a:latin typeface="Gotham Medium"/>
                <a:cs typeface="Gotham Medium"/>
              </a:rPr>
              <a:t>bezemisiju</a:t>
            </a:r>
            <a:r>
              <a:rPr lang="lv-LV" sz="1400" dirty="0">
                <a:solidFill>
                  <a:schemeClr val="bg1"/>
                </a:solidFill>
                <a:latin typeface="Gotham Medium"/>
                <a:cs typeface="Gotham Medium"/>
              </a:rPr>
              <a:t> transportlīdzekļu īpatsvars</a:t>
            </a:r>
          </a:p>
          <a:p>
            <a:r>
              <a:rPr lang="lv-LV" sz="1400" dirty="0">
                <a:solidFill>
                  <a:schemeClr val="bg1"/>
                </a:solidFill>
                <a:latin typeface="Gotham Medium"/>
                <a:cs typeface="Gotham Medium"/>
              </a:rPr>
              <a:t>→  nepalielinās ar transporta infrastruktūru saistītā trokšņa ietekmei pakļautā teritorijas platība</a:t>
            </a:r>
          </a:p>
          <a:p>
            <a:r>
              <a:rPr lang="lv-LV" sz="1400" dirty="0">
                <a:solidFill>
                  <a:schemeClr val="bg1"/>
                </a:solidFill>
                <a:latin typeface="Gotham Medium"/>
                <a:cs typeface="Gotham Medium"/>
              </a:rPr>
              <a:t>↓ objektu skaits, kur dzelzceļa radītais naftas produktu piesārņojums vērtējams kā augsts</a:t>
            </a:r>
          </a:p>
          <a:p>
            <a:endParaRPr lang="lv-LV" sz="1400" dirty="0">
              <a:solidFill>
                <a:schemeClr val="bg1"/>
              </a:solidFill>
              <a:latin typeface="Gotham Medium"/>
              <a:cs typeface="Gotham Medium"/>
            </a:endParaRPr>
          </a:p>
          <a:p>
            <a:endParaRPr lang="lv-LV" sz="1400" dirty="0">
              <a:solidFill>
                <a:schemeClr val="bg1"/>
              </a:solidFill>
              <a:latin typeface="Gotham Medium"/>
              <a:cs typeface="Gotham Medium"/>
            </a:endParaRPr>
          </a:p>
          <a:p>
            <a:endParaRPr lang="lv-LV" sz="1400" dirty="0">
              <a:solidFill>
                <a:schemeClr val="bg1"/>
              </a:solidFill>
              <a:latin typeface="Gotham Medium"/>
              <a:cs typeface="Gotham Medium"/>
            </a:endParaRPr>
          </a:p>
          <a:p>
            <a:endParaRPr lang="lv-LV" sz="1400" dirty="0">
              <a:solidFill>
                <a:schemeClr val="bg1"/>
              </a:solidFill>
              <a:latin typeface="Gotham Medium"/>
              <a:cs typeface="Gotham Medium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A8B1EE-F6C6-4242-A01D-E761B586B76A}"/>
              </a:ext>
            </a:extLst>
          </p:cNvPr>
          <p:cNvSpPr txBox="1"/>
          <p:nvPr/>
        </p:nvSpPr>
        <p:spPr>
          <a:xfrm>
            <a:off x="2089576" y="2967802"/>
            <a:ext cx="3195594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600" dirty="0">
                <a:solidFill>
                  <a:schemeClr val="bg1"/>
                </a:solidFill>
                <a:latin typeface="Gotham Medium"/>
                <a:cs typeface="Gotham Medium"/>
              </a:rPr>
              <a:t>Plašāka alternatīvo degvielu izmantošana </a:t>
            </a:r>
          </a:p>
          <a:p>
            <a:endParaRPr lang="lv-LV" sz="1600" dirty="0">
              <a:solidFill>
                <a:schemeClr val="bg1"/>
              </a:solidFill>
              <a:latin typeface="Gotham Medium"/>
              <a:cs typeface="Gotham Medium"/>
            </a:endParaRPr>
          </a:p>
          <a:p>
            <a:r>
              <a:rPr lang="lv-LV" sz="1600" dirty="0">
                <a:solidFill>
                  <a:schemeClr val="bg1"/>
                </a:solidFill>
                <a:latin typeface="Gotham Medium"/>
                <a:cs typeface="Gotham Medium"/>
              </a:rPr>
              <a:t>Transportlīdzekļu tehniskā stāvokļa kontrole</a:t>
            </a:r>
          </a:p>
          <a:p>
            <a:endParaRPr lang="lv-LV" sz="1600" dirty="0">
              <a:solidFill>
                <a:schemeClr val="bg1"/>
              </a:solidFill>
              <a:latin typeface="Gotham Medium"/>
              <a:cs typeface="Gotham Medium"/>
            </a:endParaRPr>
          </a:p>
          <a:p>
            <a:r>
              <a:rPr lang="lv-LV" sz="1600" dirty="0">
                <a:solidFill>
                  <a:schemeClr val="bg1"/>
                </a:solidFill>
                <a:latin typeface="Gotham Medium"/>
                <a:cs typeface="Gotham Medium"/>
              </a:rPr>
              <a:t>Izstrādāt un īstenot rīcības plānus trokšņa samazināšanai</a:t>
            </a:r>
          </a:p>
          <a:p>
            <a:endParaRPr lang="lv-LV" sz="1600" dirty="0">
              <a:solidFill>
                <a:schemeClr val="bg1"/>
              </a:solidFill>
              <a:latin typeface="Gotham Medium"/>
              <a:cs typeface="Gotham Medium"/>
            </a:endParaRPr>
          </a:p>
          <a:p>
            <a:r>
              <a:rPr lang="lv-LV" sz="1600" dirty="0">
                <a:solidFill>
                  <a:schemeClr val="bg1"/>
                </a:solidFill>
                <a:latin typeface="Gotham Medium"/>
                <a:cs typeface="Gotham Medium"/>
              </a:rPr>
              <a:t>Dzelzceļa radītā piesārņojuma sanācija</a:t>
            </a:r>
          </a:p>
          <a:p>
            <a:endParaRPr lang="lv-LV" sz="1600" dirty="0">
              <a:solidFill>
                <a:schemeClr val="bg1"/>
              </a:solidFill>
              <a:latin typeface="Gotham Medium"/>
              <a:cs typeface="Gotham Medium"/>
            </a:endParaRPr>
          </a:p>
          <a:p>
            <a:endParaRPr lang="lv-LV" sz="1400" dirty="0">
              <a:solidFill>
                <a:schemeClr val="bg1"/>
              </a:solidFill>
              <a:latin typeface="Gotham Medium"/>
              <a:cs typeface="Gotham Medium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1616074" y="1484784"/>
            <a:ext cx="7527926" cy="1150466"/>
            <a:chOff x="1616074" y="1484784"/>
            <a:chExt cx="7527926" cy="1150466"/>
          </a:xfrm>
        </p:grpSpPr>
        <p:sp>
          <p:nvSpPr>
            <p:cNvPr id="57" name="Rectangle 56"/>
            <p:cNvSpPr/>
            <p:nvPr/>
          </p:nvSpPr>
          <p:spPr>
            <a:xfrm>
              <a:off x="1616074" y="1484784"/>
              <a:ext cx="1254779" cy="115046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870300" y="1484784"/>
              <a:ext cx="1254779" cy="1150466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125013" y="1484784"/>
              <a:ext cx="1254779" cy="1150466"/>
            </a:xfrm>
            <a:prstGeom prst="rect">
              <a:avLst/>
            </a:prstGeom>
            <a:solidFill>
              <a:schemeClr val="accent6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379727" y="1484784"/>
              <a:ext cx="1254779" cy="115046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634441" y="1484784"/>
              <a:ext cx="1254779" cy="1150466"/>
            </a:xfrm>
            <a:prstGeom prst="rect">
              <a:avLst/>
            </a:prstGeom>
            <a:solidFill>
              <a:schemeClr val="accent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889221" y="1484784"/>
              <a:ext cx="1254779" cy="1150466"/>
            </a:xfrm>
            <a:prstGeom prst="rect">
              <a:avLst/>
            </a:prstGeom>
            <a:solidFill>
              <a:schemeClr val="accent3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2870233" y="2591282"/>
            <a:ext cx="1254779" cy="45719"/>
          </a:xfrm>
          <a:prstGeom prst="rect">
            <a:avLst/>
          </a:prstGeom>
          <a:solidFill>
            <a:srgbClr val="0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Agriculture">
            <a:extLst>
              <a:ext uri="{FF2B5EF4-FFF2-40B4-BE49-F238E27FC236}">
                <a16:creationId xmlns:a16="http://schemas.microsoft.com/office/drawing/2014/main" id="{E87484F9-AE51-4E6F-843E-182181D34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84470" y="154548"/>
            <a:ext cx="1155737" cy="1155737"/>
          </a:xfrm>
          <a:prstGeom prst="rect">
            <a:avLst/>
          </a:prstGeom>
        </p:spPr>
      </p:pic>
      <p:pic>
        <p:nvPicPr>
          <p:cNvPr id="5" name="Graphic 4" descr="Electric car">
            <a:extLst>
              <a:ext uri="{FF2B5EF4-FFF2-40B4-BE49-F238E27FC236}">
                <a16:creationId xmlns:a16="http://schemas.microsoft.com/office/drawing/2014/main" id="{4171C01D-8338-4B82-B038-65CA15005D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07316" y="788518"/>
            <a:ext cx="914400" cy="914400"/>
          </a:xfrm>
          <a:prstGeom prst="rect">
            <a:avLst/>
          </a:prstGeom>
        </p:spPr>
      </p:pic>
      <p:sp>
        <p:nvSpPr>
          <p:cNvPr id="37" name="Rectangle: Rounded Corners 4">
            <a:extLst>
              <a:ext uri="{FF2B5EF4-FFF2-40B4-BE49-F238E27FC236}">
                <a16:creationId xmlns:a16="http://schemas.microsoft.com/office/drawing/2014/main" id="{ABF2A3E7-D472-471A-9A4D-ED4E16267424}"/>
              </a:ext>
            </a:extLst>
          </p:cNvPr>
          <p:cNvSpPr txBox="1"/>
          <p:nvPr/>
        </p:nvSpPr>
        <p:spPr>
          <a:xfrm>
            <a:off x="2960601" y="1556369"/>
            <a:ext cx="1074175" cy="100027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rmAutofit/>
          </a:bodyPr>
          <a:lstStyle/>
          <a:p>
            <a:pPr marL="0" marR="0" lvl="0" indent="0" algn="ctr" defTabSz="7556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otham Medium"/>
                <a:ea typeface="+mn-ea"/>
                <a:cs typeface="Gotham Medium"/>
              </a:rPr>
              <a:t>Samazinātas SEG emisijas transportā un uzlabota vides kvalitāte </a:t>
            </a:r>
            <a:endParaRPr kumimoji="0" lang="en-US" sz="1200" b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otham Medium"/>
              <a:ea typeface="+mn-ea"/>
              <a:cs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14357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568877" y="1484784"/>
            <a:ext cx="7575123" cy="53732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453336"/>
            <a:ext cx="1619672" cy="404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088201"/>
            <a:ext cx="1619672" cy="3824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661248"/>
            <a:ext cx="1619672" cy="4269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229200"/>
            <a:ext cx="1619672" cy="4716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4869160"/>
            <a:ext cx="1619672" cy="4492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4548603"/>
            <a:ext cx="1619672" cy="3824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4149080"/>
            <a:ext cx="1619672" cy="41489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3794181"/>
            <a:ext cx="1619672" cy="38241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3356992"/>
            <a:ext cx="1619672" cy="4371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3024382"/>
            <a:ext cx="1619672" cy="3824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2564904"/>
            <a:ext cx="1619672" cy="45947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2254583"/>
            <a:ext cx="1619672" cy="38241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0" y="1844824"/>
            <a:ext cx="1619672" cy="40975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1484784"/>
            <a:ext cx="1619672" cy="3824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Triangle 34"/>
          <p:cNvSpPr/>
          <p:nvPr/>
        </p:nvSpPr>
        <p:spPr>
          <a:xfrm rot="10800000">
            <a:off x="1206500" y="3764314"/>
            <a:ext cx="438150" cy="438150"/>
          </a:xfrm>
          <a:prstGeom prst="rtTriangle">
            <a:avLst/>
          </a:prstGeom>
          <a:solidFill>
            <a:srgbClr val="3760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Triangle 35"/>
          <p:cNvSpPr/>
          <p:nvPr/>
        </p:nvSpPr>
        <p:spPr>
          <a:xfrm rot="16200000">
            <a:off x="1212850" y="3026923"/>
            <a:ext cx="406400" cy="406400"/>
          </a:xfrm>
          <a:prstGeom prst="rtTriangle">
            <a:avLst/>
          </a:prstGeom>
          <a:solidFill>
            <a:srgbClr val="3760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453785" y="3392389"/>
            <a:ext cx="346961" cy="338554"/>
            <a:chOff x="974905" y="1497959"/>
            <a:chExt cx="346961" cy="338554"/>
          </a:xfrm>
        </p:grpSpPr>
        <p:sp>
          <p:nvSpPr>
            <p:cNvPr id="31" name="Oval 30"/>
            <p:cNvSpPr/>
            <p:nvPr/>
          </p:nvSpPr>
          <p:spPr>
            <a:xfrm>
              <a:off x="1026258" y="1552399"/>
              <a:ext cx="248489" cy="248489"/>
            </a:xfrm>
            <a:prstGeom prst="ellipse">
              <a:avLst/>
            </a:prstGeom>
            <a:noFill/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74905" y="1497959"/>
              <a:ext cx="3469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Gotham Light"/>
                  <a:cs typeface="Gotham Light"/>
                </a:rPr>
                <a:t>6</a:t>
              </a:r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4D5EFC3A-76A0-4FBA-9CC3-FD54F988F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46050"/>
            <a:ext cx="6642422" cy="1036642"/>
          </a:xfrm>
        </p:spPr>
        <p:txBody>
          <a:bodyPr>
            <a:normAutofit fontScale="90000"/>
          </a:bodyPr>
          <a:lstStyle/>
          <a:p>
            <a:pPr algn="r"/>
            <a:r>
              <a:rPr lang="lv-LV" b="0" dirty="0">
                <a:solidFill>
                  <a:schemeClr val="accent1">
                    <a:lumMod val="75000"/>
                  </a:schemeClr>
                </a:solidFill>
                <a:latin typeface="Gotham Black"/>
                <a:cs typeface="Gotham Black"/>
              </a:rPr>
              <a:t>SABIEDRISKĀ TRANSPORTA PAKALPOJUMU ATTĪSTĪBA UN INFRASTRUKTŪRAS PIEEJAMĪBAS UZLABOŠANA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11A79D33-13E5-40E6-AE91-1C3BA554C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9100" y="2967803"/>
            <a:ext cx="3409950" cy="1204147"/>
          </a:xfrm>
        </p:spPr>
        <p:txBody>
          <a:bodyPr>
            <a:normAutofit fontScale="92500"/>
          </a:bodyPr>
          <a:lstStyle/>
          <a:p>
            <a:r>
              <a:rPr lang="lv-LV" sz="1400" dirty="0">
                <a:solidFill>
                  <a:srgbClr val="FFFFFF"/>
                </a:solidFill>
                <a:latin typeface="Gotham Medium"/>
                <a:cs typeface="Gotham Medium"/>
              </a:rPr>
              <a:t>↑ dzelzceļa pasažieru īpatsvars sabiedriskā transporta pārvadājumos</a:t>
            </a:r>
          </a:p>
          <a:p>
            <a:r>
              <a:rPr lang="lv-LV" sz="1400" dirty="0">
                <a:solidFill>
                  <a:srgbClr val="FFFFFF"/>
                </a:solidFill>
                <a:latin typeface="Gotham Medium"/>
                <a:cs typeface="Gotham Medium"/>
              </a:rPr>
              <a:t>↑ dzelzceļa staciju skaits ar nodrošinātu vides pieejamību</a:t>
            </a:r>
          </a:p>
          <a:p>
            <a:r>
              <a:rPr lang="en-US" sz="1400" dirty="0">
                <a:solidFill>
                  <a:srgbClr val="FFFFFF"/>
                </a:solidFill>
                <a:latin typeface="Gotham Medium"/>
                <a:cs typeface="Gotham Medium"/>
              </a:rPr>
              <a:t>↑</a:t>
            </a:r>
            <a:r>
              <a:rPr lang="lv-LV" sz="1400" dirty="0">
                <a:solidFill>
                  <a:srgbClr val="FFFFFF"/>
                </a:solidFill>
                <a:latin typeface="Gotham Medium"/>
                <a:cs typeface="Gotham Medium"/>
              </a:rPr>
              <a:t> interneta vietnēs pārdotās biļetes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A8B1EE-F6C6-4242-A01D-E761B586B76A}"/>
              </a:ext>
            </a:extLst>
          </p:cNvPr>
          <p:cNvSpPr txBox="1"/>
          <p:nvPr/>
        </p:nvSpPr>
        <p:spPr>
          <a:xfrm>
            <a:off x="2089576" y="2967802"/>
            <a:ext cx="3409524" cy="3391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lv-LV" sz="1600" dirty="0">
                <a:solidFill>
                  <a:srgbClr val="FFFFFF"/>
                </a:solidFill>
                <a:latin typeface="Gotham Medium"/>
                <a:cs typeface="Gotham Medium"/>
              </a:rPr>
              <a:t>Visām sabiedrības grupām pieejama infrastruktūra </a:t>
            </a:r>
          </a:p>
          <a:p>
            <a:pPr>
              <a:lnSpc>
                <a:spcPct val="80000"/>
              </a:lnSpc>
            </a:pPr>
            <a:r>
              <a:rPr lang="lv-LV" sz="1600" dirty="0">
                <a:solidFill>
                  <a:srgbClr val="FFFFFF"/>
                </a:solidFill>
                <a:latin typeface="Gotham Medium"/>
                <a:cs typeface="Gotham Medium"/>
              </a:rPr>
              <a:t>(modernizētas dzelzceļa stacijas)</a:t>
            </a:r>
          </a:p>
          <a:p>
            <a:endParaRPr lang="lv-LV" sz="1600" dirty="0">
              <a:solidFill>
                <a:srgbClr val="FFFFFF"/>
              </a:solidFill>
              <a:latin typeface="Gotham Medium"/>
              <a:cs typeface="Gotham Medium"/>
            </a:endParaRPr>
          </a:p>
          <a:p>
            <a:r>
              <a:rPr lang="lv-LV" sz="1600" dirty="0">
                <a:solidFill>
                  <a:srgbClr val="FFFFFF"/>
                </a:solidFill>
                <a:latin typeface="Gotham Medium"/>
                <a:cs typeface="Gotham Medium"/>
              </a:rPr>
              <a:t>Jauni dzelzceļa reģionālie maršruti</a:t>
            </a:r>
          </a:p>
          <a:p>
            <a:endParaRPr lang="lv-LV" sz="1600" dirty="0">
              <a:solidFill>
                <a:srgbClr val="FFFFFF"/>
              </a:solidFill>
              <a:latin typeface="Gotham Medium"/>
              <a:cs typeface="Gotham Medium"/>
            </a:endParaRPr>
          </a:p>
          <a:p>
            <a:r>
              <a:rPr lang="lv-LV" sz="1600" dirty="0">
                <a:solidFill>
                  <a:srgbClr val="FFFFFF"/>
                </a:solidFill>
                <a:latin typeface="Gotham Medium"/>
                <a:cs typeface="Gotham Medium"/>
              </a:rPr>
              <a:t>Rail Baltica reģionālo staciju projektēšana, to integrēšana esošajā sabiedriskā transporta tīklā</a:t>
            </a:r>
          </a:p>
          <a:p>
            <a:endParaRPr lang="lv-LV" sz="1600" dirty="0">
              <a:solidFill>
                <a:srgbClr val="FFFFFF"/>
              </a:solidFill>
              <a:latin typeface="Gotham Medium"/>
              <a:cs typeface="Gotham Medium"/>
            </a:endParaRPr>
          </a:p>
          <a:p>
            <a:r>
              <a:rPr lang="lv-LV" sz="1600" dirty="0">
                <a:solidFill>
                  <a:srgbClr val="FFFFFF"/>
                </a:solidFill>
                <a:latin typeface="Gotham Medium"/>
                <a:cs typeface="Gotham Medium"/>
              </a:rPr>
              <a:t>Mobilitātes punkti</a:t>
            </a:r>
          </a:p>
          <a:p>
            <a:endParaRPr lang="lv-LV" sz="1600" dirty="0">
              <a:solidFill>
                <a:srgbClr val="FFFFFF"/>
              </a:solidFill>
              <a:latin typeface="Gotham Medium"/>
              <a:cs typeface="Gotham Medium"/>
            </a:endParaRPr>
          </a:p>
          <a:p>
            <a:r>
              <a:rPr lang="lv-LV" sz="1600" dirty="0">
                <a:solidFill>
                  <a:srgbClr val="FFFFFF"/>
                </a:solidFill>
                <a:latin typeface="Gotham Medium"/>
                <a:cs typeface="Gotham Medium"/>
              </a:rPr>
              <a:t>Vienota elektroniskā sistēma sabiedriskā transporta biļešu iegādei  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1616074" y="1491009"/>
            <a:ext cx="7527926" cy="1150466"/>
            <a:chOff x="1616074" y="1484784"/>
            <a:chExt cx="7527926" cy="1150466"/>
          </a:xfrm>
        </p:grpSpPr>
        <p:sp>
          <p:nvSpPr>
            <p:cNvPr id="45" name="Rectangle 44"/>
            <p:cNvSpPr/>
            <p:nvPr/>
          </p:nvSpPr>
          <p:spPr>
            <a:xfrm>
              <a:off x="1616074" y="1484784"/>
              <a:ext cx="1254779" cy="115046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870300" y="1484784"/>
              <a:ext cx="1254779" cy="1150466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125013" y="1484784"/>
              <a:ext cx="1254779" cy="1150466"/>
            </a:xfrm>
            <a:prstGeom prst="rect">
              <a:avLst/>
            </a:prstGeom>
            <a:solidFill>
              <a:schemeClr val="accent6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379727" y="1484784"/>
              <a:ext cx="1254779" cy="115046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634441" y="1484784"/>
              <a:ext cx="1254779" cy="1150466"/>
            </a:xfrm>
            <a:prstGeom prst="rect">
              <a:avLst/>
            </a:prstGeom>
            <a:solidFill>
              <a:schemeClr val="accent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889221" y="1484784"/>
              <a:ext cx="1254779" cy="1150466"/>
            </a:xfrm>
            <a:prstGeom prst="rect">
              <a:avLst/>
            </a:prstGeom>
            <a:solidFill>
              <a:schemeClr val="accent3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Rectangle: Rounded Corners 4">
            <a:extLst>
              <a:ext uri="{FF2B5EF4-FFF2-40B4-BE49-F238E27FC236}">
                <a16:creationId xmlns:a16="http://schemas.microsoft.com/office/drawing/2014/main" id="{2E0E393F-3D6B-4F4C-8754-F0D2B0E93BB4}"/>
              </a:ext>
            </a:extLst>
          </p:cNvPr>
          <p:cNvSpPr txBox="1"/>
          <p:nvPr/>
        </p:nvSpPr>
        <p:spPr>
          <a:xfrm>
            <a:off x="1753627" y="1609406"/>
            <a:ext cx="969078" cy="47397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rmAutofit/>
          </a:bodyPr>
          <a:lstStyle/>
          <a:p>
            <a:pPr marL="0" marR="0" lvl="0" indent="0" algn="ctr" defTabSz="755650" eaLnBrk="1" fontAlgn="auto" latinLnBrk="0" hangingPunct="1">
              <a:lnSpc>
                <a:spcPct val="6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otham Medium"/>
                <a:cs typeface="Gotham Medium"/>
              </a:rPr>
              <a:t>Uzlabotas</a:t>
            </a:r>
          </a:p>
          <a:p>
            <a:pPr marL="0" marR="0" lvl="0" indent="0" algn="ctr" defTabSz="755650" eaLnBrk="1" fontAlgn="auto" latinLnBrk="0" hangingPunct="1">
              <a:lnSpc>
                <a:spcPct val="6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ysClr val="window" lastClr="FFFFFF"/>
                </a:solidFill>
                <a:latin typeface="Gotham Medium"/>
                <a:cs typeface="Gotham Medium"/>
              </a:rPr>
              <a:t>M</a:t>
            </a:r>
            <a:r>
              <a:rPr lang="lv-LV" sz="1200" b="1" dirty="0">
                <a:solidFill>
                  <a:sysClr val="window" lastClr="FFFFFF"/>
                </a:solidFill>
                <a:latin typeface="Gotham Medium"/>
                <a:cs typeface="Gotham Medium"/>
              </a:rPr>
              <a:t>obilitātes</a:t>
            </a:r>
          </a:p>
          <a:p>
            <a:pPr marL="0" marR="0" lvl="0" indent="0" algn="ctr" defTabSz="755650" eaLnBrk="1" fontAlgn="auto" latinLnBrk="0" hangingPunct="1">
              <a:lnSpc>
                <a:spcPct val="6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otham Medium"/>
                <a:cs typeface="Gotham Medium"/>
              </a:rPr>
              <a:t>iespējas</a:t>
            </a:r>
            <a:endParaRPr kumimoji="0" lang="en-US" sz="1200" b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otham Medium"/>
              <a:cs typeface="Gotham Medium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616074" y="2583520"/>
            <a:ext cx="7527926" cy="51729"/>
            <a:chOff x="1616074" y="1484784"/>
            <a:chExt cx="7527926" cy="1150466"/>
          </a:xfrm>
        </p:grpSpPr>
        <p:sp>
          <p:nvSpPr>
            <p:cNvPr id="50" name="Rectangle 49"/>
            <p:cNvSpPr/>
            <p:nvPr/>
          </p:nvSpPr>
          <p:spPr>
            <a:xfrm>
              <a:off x="1616074" y="1484784"/>
              <a:ext cx="1254779" cy="115046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870300" y="1484784"/>
              <a:ext cx="1254779" cy="1150466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125013" y="1484784"/>
              <a:ext cx="1254779" cy="1150466"/>
            </a:xfrm>
            <a:prstGeom prst="rect">
              <a:avLst/>
            </a:prstGeom>
            <a:solidFill>
              <a:schemeClr val="accent6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379727" y="1484784"/>
              <a:ext cx="1254779" cy="115046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634441" y="1484784"/>
              <a:ext cx="1254779" cy="1150466"/>
            </a:xfrm>
            <a:prstGeom prst="rect">
              <a:avLst/>
            </a:prstGeom>
            <a:solidFill>
              <a:schemeClr val="accent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889221" y="1484784"/>
              <a:ext cx="1254779" cy="1150466"/>
            </a:xfrm>
            <a:prstGeom prst="rect">
              <a:avLst/>
            </a:prstGeom>
            <a:solidFill>
              <a:schemeClr val="accent3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/>
          <p:cNvSpPr/>
          <p:nvPr/>
        </p:nvSpPr>
        <p:spPr>
          <a:xfrm>
            <a:off x="1615521" y="2602667"/>
            <a:ext cx="1254779" cy="45719"/>
          </a:xfrm>
          <a:prstGeom prst="rect">
            <a:avLst/>
          </a:prstGeom>
          <a:solidFill>
            <a:srgbClr val="0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4">
            <a:extLst>
              <a:ext uri="{FF2B5EF4-FFF2-40B4-BE49-F238E27FC236}">
                <a16:creationId xmlns:a16="http://schemas.microsoft.com/office/drawing/2014/main" id="{ABF2A3E7-D472-471A-9A4D-ED4E16267424}"/>
              </a:ext>
            </a:extLst>
          </p:cNvPr>
          <p:cNvSpPr txBox="1"/>
          <p:nvPr/>
        </p:nvSpPr>
        <p:spPr>
          <a:xfrm>
            <a:off x="2960601" y="1556369"/>
            <a:ext cx="1074175" cy="100027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rmAutofit/>
          </a:bodyPr>
          <a:lstStyle/>
          <a:p>
            <a:pPr marL="0" marR="0" lvl="0" indent="0" algn="ctr" defTabSz="7556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otham Medium"/>
                <a:ea typeface="+mn-ea"/>
                <a:cs typeface="Gotham Medium"/>
              </a:rPr>
              <a:t>Samazinātas SEG emisijas transportā un uzlabota vides kvalitāte </a:t>
            </a:r>
            <a:endParaRPr kumimoji="0" lang="en-US" sz="1200" b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otham Medium"/>
              <a:ea typeface="+mn-ea"/>
              <a:cs typeface="Gotham Medium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816898-4BF9-45BE-A3F7-45283F83A610}"/>
              </a:ext>
            </a:extLst>
          </p:cNvPr>
          <p:cNvSpPr/>
          <p:nvPr/>
        </p:nvSpPr>
        <p:spPr>
          <a:xfrm>
            <a:off x="2866148" y="2601981"/>
            <a:ext cx="1254779" cy="45719"/>
          </a:xfrm>
          <a:prstGeom prst="rect">
            <a:avLst/>
          </a:prstGeom>
          <a:solidFill>
            <a:srgbClr val="0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727" y="4589358"/>
            <a:ext cx="1671635" cy="200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88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568877" y="1484784"/>
            <a:ext cx="7575123" cy="537321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453336"/>
            <a:ext cx="1619672" cy="404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088201"/>
            <a:ext cx="1619672" cy="3824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661248"/>
            <a:ext cx="1619672" cy="4269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229200"/>
            <a:ext cx="1619672" cy="4716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4869160"/>
            <a:ext cx="1619672" cy="4492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4548603"/>
            <a:ext cx="1619672" cy="3824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4149080"/>
            <a:ext cx="1619672" cy="41489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3794181"/>
            <a:ext cx="1619672" cy="38241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3356992"/>
            <a:ext cx="1619672" cy="4371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3024382"/>
            <a:ext cx="1619672" cy="3824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2564904"/>
            <a:ext cx="1619672" cy="45947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2254583"/>
            <a:ext cx="1619672" cy="38241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0" y="1844824"/>
            <a:ext cx="1619672" cy="40975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1484784"/>
            <a:ext cx="1619672" cy="3824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Triangle 34"/>
          <p:cNvSpPr/>
          <p:nvPr/>
        </p:nvSpPr>
        <p:spPr>
          <a:xfrm rot="10800000">
            <a:off x="1206500" y="4151664"/>
            <a:ext cx="438150" cy="438150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Triangle 35"/>
          <p:cNvSpPr/>
          <p:nvPr/>
        </p:nvSpPr>
        <p:spPr>
          <a:xfrm rot="16200000">
            <a:off x="1212850" y="3414273"/>
            <a:ext cx="406400" cy="406400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453785" y="3779739"/>
            <a:ext cx="346961" cy="338554"/>
            <a:chOff x="974905" y="1497959"/>
            <a:chExt cx="346961" cy="338554"/>
          </a:xfrm>
        </p:grpSpPr>
        <p:sp>
          <p:nvSpPr>
            <p:cNvPr id="31" name="Oval 30"/>
            <p:cNvSpPr/>
            <p:nvPr/>
          </p:nvSpPr>
          <p:spPr>
            <a:xfrm>
              <a:off x="1026258" y="1552399"/>
              <a:ext cx="248489" cy="248489"/>
            </a:xfrm>
            <a:prstGeom prst="ellipse">
              <a:avLst/>
            </a:prstGeom>
            <a:noFill/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74905" y="1497959"/>
              <a:ext cx="3469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Gotham Light"/>
                  <a:cs typeface="Gotham Light"/>
                </a:rPr>
                <a:t>7</a:t>
              </a:r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4D5EFC3A-76A0-4FBA-9CC3-FD54F988F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46050"/>
            <a:ext cx="5177631" cy="1036642"/>
          </a:xfrm>
        </p:spPr>
        <p:txBody>
          <a:bodyPr>
            <a:normAutofit fontScale="90000"/>
          </a:bodyPr>
          <a:lstStyle/>
          <a:p>
            <a:pPr algn="r"/>
            <a:r>
              <a:rPr lang="lv-LV" b="0" dirty="0">
                <a:solidFill>
                  <a:srgbClr val="17375E"/>
                </a:solidFill>
                <a:latin typeface="Gotham Black"/>
                <a:cs typeface="Gotham Black"/>
              </a:rPr>
              <a:t>MODERNA DZELZCEĻA </a:t>
            </a:r>
            <a:br>
              <a:rPr lang="lv-LV" b="0" dirty="0">
                <a:solidFill>
                  <a:srgbClr val="17375E"/>
                </a:solidFill>
                <a:latin typeface="Gotham Black"/>
                <a:cs typeface="Gotham Black"/>
              </a:rPr>
            </a:br>
            <a:r>
              <a:rPr lang="lv-LV" b="0" dirty="0">
                <a:solidFill>
                  <a:srgbClr val="17375E"/>
                </a:solidFill>
                <a:latin typeface="Gotham Black"/>
                <a:cs typeface="Gotham Black"/>
              </a:rPr>
              <a:t>INFRASTRUKTŪRA </a:t>
            </a:r>
            <a:br>
              <a:rPr lang="lv-LV" b="0" dirty="0">
                <a:solidFill>
                  <a:srgbClr val="17375E"/>
                </a:solidFill>
                <a:latin typeface="Gotham Black"/>
                <a:cs typeface="Gotham Black"/>
              </a:rPr>
            </a:br>
            <a:r>
              <a:rPr lang="lv-LV" b="0" dirty="0">
                <a:solidFill>
                  <a:srgbClr val="17375E"/>
                </a:solidFill>
                <a:latin typeface="Gotham Black"/>
                <a:cs typeface="Gotham Black"/>
              </a:rPr>
              <a:t>UN RITOŠAIS SASTĀVS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11A79D33-13E5-40E6-AE91-1C3BA554C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9726" y="2946977"/>
            <a:ext cx="3664293" cy="2551548"/>
          </a:xfrm>
        </p:spPr>
        <p:txBody>
          <a:bodyPr>
            <a:normAutofit/>
          </a:bodyPr>
          <a:lstStyle/>
          <a:p>
            <a:r>
              <a:rPr lang="lv-LV" sz="1400" dirty="0">
                <a:solidFill>
                  <a:srgbClr val="FFFFFF"/>
                </a:solidFill>
                <a:latin typeface="Gotham Medium"/>
                <a:cs typeface="Gotham Medium"/>
              </a:rPr>
              <a:t>↓ kopējās SEG emisijas (kt CO2 ekv.) transporta sektorā</a:t>
            </a:r>
          </a:p>
          <a:p>
            <a:r>
              <a:rPr lang="lv-LV" sz="1400" dirty="0">
                <a:solidFill>
                  <a:srgbClr val="FFFFFF"/>
                </a:solidFill>
                <a:latin typeface="Gotham Medium"/>
                <a:cs typeface="Gotham Medium"/>
              </a:rPr>
              <a:t>↑ elektrificēto dzelzceļa līniju garums</a:t>
            </a:r>
          </a:p>
          <a:p>
            <a:r>
              <a:rPr lang="lv-LV" sz="1400" dirty="0">
                <a:solidFill>
                  <a:srgbClr val="FFFFFF"/>
                </a:solidFill>
                <a:latin typeface="Gotham Medium"/>
                <a:cs typeface="Gotham Medium"/>
              </a:rPr>
              <a:t>↑ dzelzceļa pasažieru īpatsvars sabiedriskā transporta pārvadājumos</a:t>
            </a:r>
          </a:p>
          <a:p>
            <a:r>
              <a:rPr lang="lv-LV" sz="1400" dirty="0">
                <a:solidFill>
                  <a:srgbClr val="FFFFFF"/>
                </a:solidFill>
                <a:latin typeface="Gotham Medium"/>
                <a:cs typeface="Gotham Medium"/>
              </a:rPr>
              <a:t>↑ ar dzelzceļa transportu veikto iekšzemes pārvadājumu apjoma īpatsvars kopējos iekšzemes kravu pārvadājumos</a:t>
            </a:r>
          </a:p>
          <a:p>
            <a:endParaRPr lang="lv-LV" sz="1400" dirty="0">
              <a:solidFill>
                <a:srgbClr val="FFFFFF"/>
              </a:solidFill>
              <a:latin typeface="Gotham Medium"/>
              <a:cs typeface="Gotham Medium"/>
            </a:endParaRPr>
          </a:p>
          <a:p>
            <a:endParaRPr lang="lv-LV" sz="1400" dirty="0">
              <a:solidFill>
                <a:srgbClr val="FFFFFF"/>
              </a:solidFill>
              <a:latin typeface="Gotham Medium"/>
              <a:cs typeface="Gotham Medium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A8B1EE-F6C6-4242-A01D-E761B586B76A}"/>
              </a:ext>
            </a:extLst>
          </p:cNvPr>
          <p:cNvSpPr txBox="1"/>
          <p:nvPr/>
        </p:nvSpPr>
        <p:spPr>
          <a:xfrm>
            <a:off x="2045344" y="2967803"/>
            <a:ext cx="340952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600" i="1" dirty="0">
                <a:solidFill>
                  <a:schemeClr val="bg1"/>
                </a:solidFill>
                <a:latin typeface="Gotham Medium"/>
                <a:cs typeface="Gotham Medium"/>
              </a:rPr>
              <a:t>Rail Baltica </a:t>
            </a:r>
            <a:r>
              <a:rPr lang="lv-LV" sz="1600" dirty="0">
                <a:solidFill>
                  <a:schemeClr val="bg1"/>
                </a:solidFill>
                <a:latin typeface="Gotham Medium"/>
                <a:cs typeface="Gotham Medium"/>
              </a:rPr>
              <a:t>dzelzceļa līnija</a:t>
            </a:r>
          </a:p>
          <a:p>
            <a:endParaRPr lang="lv-LV" sz="1600" dirty="0">
              <a:solidFill>
                <a:schemeClr val="bg1"/>
              </a:solidFill>
              <a:latin typeface="Gotham Medium"/>
              <a:cs typeface="Gotham Medium"/>
            </a:endParaRPr>
          </a:p>
          <a:p>
            <a:r>
              <a:rPr lang="lv-LV" sz="1600" dirty="0">
                <a:solidFill>
                  <a:schemeClr val="bg1"/>
                </a:solidFill>
                <a:latin typeface="Gotham Medium"/>
                <a:cs typeface="Gotham Medium"/>
              </a:rPr>
              <a:t>Pasažieru pārvadājumu infrastruktūras elektrifikācija</a:t>
            </a:r>
          </a:p>
          <a:p>
            <a:endParaRPr lang="lv-LV" sz="1600" dirty="0">
              <a:solidFill>
                <a:schemeClr val="bg1"/>
              </a:solidFill>
              <a:latin typeface="Gotham Medium"/>
              <a:cs typeface="Gotham Medium"/>
            </a:endParaRPr>
          </a:p>
          <a:p>
            <a:r>
              <a:rPr lang="lv-LV" sz="1600" dirty="0">
                <a:solidFill>
                  <a:schemeClr val="bg1"/>
                </a:solidFill>
                <a:latin typeface="Gotham Medium"/>
                <a:cs typeface="Gotham Medium"/>
              </a:rPr>
              <a:t>Vilcienu ritošā sastāva nomaiņa</a:t>
            </a:r>
          </a:p>
          <a:p>
            <a:endParaRPr lang="lv-LV" sz="1400" dirty="0">
              <a:solidFill>
                <a:schemeClr val="bg1"/>
              </a:solidFill>
              <a:latin typeface="Gotham Medium"/>
              <a:cs typeface="Gotham Medium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616074" y="1484784"/>
            <a:ext cx="7527926" cy="1150466"/>
            <a:chOff x="1616074" y="1484784"/>
            <a:chExt cx="7527926" cy="1150466"/>
          </a:xfrm>
        </p:grpSpPr>
        <p:sp>
          <p:nvSpPr>
            <p:cNvPr id="64" name="Rectangle 63"/>
            <p:cNvSpPr/>
            <p:nvPr/>
          </p:nvSpPr>
          <p:spPr>
            <a:xfrm>
              <a:off x="1616074" y="1484784"/>
              <a:ext cx="1254779" cy="115046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870300" y="1484784"/>
              <a:ext cx="1254779" cy="1150466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125013" y="1484784"/>
              <a:ext cx="1254779" cy="1150466"/>
            </a:xfrm>
            <a:prstGeom prst="rect">
              <a:avLst/>
            </a:prstGeom>
            <a:solidFill>
              <a:schemeClr val="accent6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379727" y="1484784"/>
              <a:ext cx="1254779" cy="115046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634441" y="1484784"/>
              <a:ext cx="1254779" cy="1150466"/>
            </a:xfrm>
            <a:prstGeom prst="rect">
              <a:avLst/>
            </a:prstGeom>
            <a:solidFill>
              <a:schemeClr val="accent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889221" y="1484784"/>
              <a:ext cx="1254779" cy="1150466"/>
            </a:xfrm>
            <a:prstGeom prst="rect">
              <a:avLst/>
            </a:prstGeom>
            <a:solidFill>
              <a:schemeClr val="accent3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: Rounded Corners 4">
            <a:extLst>
              <a:ext uri="{FF2B5EF4-FFF2-40B4-BE49-F238E27FC236}">
                <a16:creationId xmlns:a16="http://schemas.microsoft.com/office/drawing/2014/main" id="{2F848EE8-3782-4D2A-97C5-78992A3D9B04}"/>
              </a:ext>
            </a:extLst>
          </p:cNvPr>
          <p:cNvSpPr txBox="1"/>
          <p:nvPr/>
        </p:nvSpPr>
        <p:spPr>
          <a:xfrm>
            <a:off x="4184876" y="1533963"/>
            <a:ext cx="1108174" cy="102728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rmAutofit lnSpcReduction="10000"/>
          </a:bodyPr>
          <a:lstStyle/>
          <a:p>
            <a:pPr marL="0" marR="0" lvl="0" indent="0" algn="ctr" defTabSz="533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otham Medium"/>
                <a:ea typeface="+mn-ea"/>
                <a:cs typeface="Gotham Medium"/>
              </a:rPr>
              <a:t>Nodrošināta konkurētspējīga transporta un loģistikas infrastruktūra un pakalpojumi </a:t>
            </a:r>
            <a:endParaRPr kumimoji="0" lang="en-US" sz="1200" b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otham Medium"/>
              <a:ea typeface="+mn-ea"/>
              <a:cs typeface="Gotham Medium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870300" y="2595880"/>
            <a:ext cx="1254779" cy="45719"/>
          </a:xfrm>
          <a:prstGeom prst="rect">
            <a:avLst/>
          </a:prstGeom>
          <a:solidFill>
            <a:srgbClr val="0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124947" y="2595880"/>
            <a:ext cx="1254779" cy="45719"/>
          </a:xfrm>
          <a:prstGeom prst="rect">
            <a:avLst/>
          </a:prstGeom>
          <a:solidFill>
            <a:srgbClr val="0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616074" y="2595880"/>
            <a:ext cx="1254779" cy="45719"/>
          </a:xfrm>
          <a:prstGeom prst="rect">
            <a:avLst/>
          </a:prstGeom>
          <a:solidFill>
            <a:srgbClr val="0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">
            <a:extLst>
              <a:ext uri="{FF2B5EF4-FFF2-40B4-BE49-F238E27FC236}">
                <a16:creationId xmlns:a16="http://schemas.microsoft.com/office/drawing/2014/main" id="{ABF2A3E7-D472-471A-9A4D-ED4E16267424}"/>
              </a:ext>
            </a:extLst>
          </p:cNvPr>
          <p:cNvSpPr txBox="1"/>
          <p:nvPr/>
        </p:nvSpPr>
        <p:spPr>
          <a:xfrm>
            <a:off x="2960601" y="1556369"/>
            <a:ext cx="1074175" cy="100027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rmAutofit/>
          </a:bodyPr>
          <a:lstStyle/>
          <a:p>
            <a:pPr marL="0" marR="0" lvl="0" indent="0" algn="ctr" defTabSz="7556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otham Medium"/>
                <a:ea typeface="+mn-ea"/>
                <a:cs typeface="Gotham Medium"/>
              </a:rPr>
              <a:t>Samazinātas SEG emisijas transportā un uzlabota vides kvalitāte </a:t>
            </a:r>
            <a:endParaRPr kumimoji="0" lang="en-US" sz="1200" b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otham Medium"/>
              <a:ea typeface="+mn-ea"/>
              <a:cs typeface="Gotham Medium"/>
            </a:endParaRPr>
          </a:p>
        </p:txBody>
      </p:sp>
      <p:sp>
        <p:nvSpPr>
          <p:cNvPr id="42" name="Rectangle: Rounded Corners 4">
            <a:extLst>
              <a:ext uri="{FF2B5EF4-FFF2-40B4-BE49-F238E27FC236}">
                <a16:creationId xmlns:a16="http://schemas.microsoft.com/office/drawing/2014/main" id="{2E0E393F-3D6B-4F4C-8754-F0D2B0E93BB4}"/>
              </a:ext>
            </a:extLst>
          </p:cNvPr>
          <p:cNvSpPr txBox="1"/>
          <p:nvPr/>
        </p:nvSpPr>
        <p:spPr>
          <a:xfrm>
            <a:off x="1753627" y="1609406"/>
            <a:ext cx="969078" cy="47397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rmAutofit/>
          </a:bodyPr>
          <a:lstStyle/>
          <a:p>
            <a:pPr marL="0" marR="0" lvl="0" indent="0" algn="ctr" defTabSz="755650" eaLnBrk="1" fontAlgn="auto" latinLnBrk="0" hangingPunct="1">
              <a:lnSpc>
                <a:spcPct val="6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otham Medium"/>
                <a:cs typeface="Gotham Medium"/>
              </a:rPr>
              <a:t>Uzlabotas</a:t>
            </a:r>
          </a:p>
          <a:p>
            <a:pPr marL="0" marR="0" lvl="0" indent="0" algn="ctr" defTabSz="755650" eaLnBrk="1" fontAlgn="auto" latinLnBrk="0" hangingPunct="1">
              <a:lnSpc>
                <a:spcPct val="6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ysClr val="window" lastClr="FFFFFF"/>
                </a:solidFill>
                <a:latin typeface="Gotham Medium"/>
                <a:cs typeface="Gotham Medium"/>
              </a:rPr>
              <a:t>M</a:t>
            </a:r>
            <a:r>
              <a:rPr lang="lv-LV" sz="1200" b="1" dirty="0">
                <a:solidFill>
                  <a:sysClr val="window" lastClr="FFFFFF"/>
                </a:solidFill>
                <a:latin typeface="Gotham Medium"/>
                <a:cs typeface="Gotham Medium"/>
              </a:rPr>
              <a:t>obilitātes</a:t>
            </a:r>
          </a:p>
          <a:p>
            <a:pPr marL="0" marR="0" lvl="0" indent="0" algn="ctr" defTabSz="755650" eaLnBrk="1" fontAlgn="auto" latinLnBrk="0" hangingPunct="1">
              <a:lnSpc>
                <a:spcPct val="6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otham Medium"/>
                <a:cs typeface="Gotham Medium"/>
              </a:rPr>
              <a:t>iespējas</a:t>
            </a:r>
            <a:endParaRPr kumimoji="0" lang="en-US" sz="1200" b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otham Medium"/>
              <a:cs typeface="Gotham Medium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490" y="74011"/>
            <a:ext cx="1236421" cy="136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54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582474" y="1496252"/>
            <a:ext cx="7575123" cy="537321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453336"/>
            <a:ext cx="1619672" cy="404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088201"/>
            <a:ext cx="1619672" cy="3824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661248"/>
            <a:ext cx="1619672" cy="4269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229200"/>
            <a:ext cx="1619672" cy="4716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4869160"/>
            <a:ext cx="1619672" cy="4492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4548603"/>
            <a:ext cx="1619672" cy="3824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4149080"/>
            <a:ext cx="1619672" cy="41489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3794181"/>
            <a:ext cx="1619672" cy="38241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3356992"/>
            <a:ext cx="1619672" cy="4371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3024382"/>
            <a:ext cx="1619672" cy="3824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2564904"/>
            <a:ext cx="1619672" cy="45947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2254583"/>
            <a:ext cx="1619672" cy="38241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0" y="1844824"/>
            <a:ext cx="1619672" cy="40975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1484784"/>
            <a:ext cx="1619672" cy="3824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Triangle 34"/>
          <p:cNvSpPr/>
          <p:nvPr/>
        </p:nvSpPr>
        <p:spPr>
          <a:xfrm rot="10800000">
            <a:off x="1206500" y="4517561"/>
            <a:ext cx="438150" cy="438150"/>
          </a:xfrm>
          <a:prstGeom prst="rtTriangle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Triangle 35"/>
          <p:cNvSpPr/>
          <p:nvPr/>
        </p:nvSpPr>
        <p:spPr>
          <a:xfrm rot="16200000">
            <a:off x="1212850" y="3780170"/>
            <a:ext cx="406400" cy="406400"/>
          </a:xfrm>
          <a:prstGeom prst="rtTriangle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453785" y="4145636"/>
            <a:ext cx="346961" cy="338554"/>
            <a:chOff x="974905" y="1497959"/>
            <a:chExt cx="346961" cy="338554"/>
          </a:xfrm>
        </p:grpSpPr>
        <p:sp>
          <p:nvSpPr>
            <p:cNvPr id="31" name="Oval 30"/>
            <p:cNvSpPr/>
            <p:nvPr/>
          </p:nvSpPr>
          <p:spPr>
            <a:xfrm>
              <a:off x="1026258" y="1552399"/>
              <a:ext cx="248489" cy="248489"/>
            </a:xfrm>
            <a:prstGeom prst="ellipse">
              <a:avLst/>
            </a:prstGeom>
            <a:noFill/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74905" y="1497959"/>
              <a:ext cx="3469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Gotham Light"/>
                  <a:cs typeface="Gotham Light"/>
                </a:rPr>
                <a:t>8</a:t>
              </a:r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4D5EFC3A-76A0-4FBA-9CC3-FD54F988F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752" y="146050"/>
            <a:ext cx="5716965" cy="1036642"/>
          </a:xfrm>
        </p:spPr>
        <p:txBody>
          <a:bodyPr>
            <a:normAutofit fontScale="90000"/>
          </a:bodyPr>
          <a:lstStyle/>
          <a:p>
            <a:pPr algn="r"/>
            <a:r>
              <a:rPr lang="fr-FR" b="0" dirty="0">
                <a:solidFill>
                  <a:schemeClr val="bg2">
                    <a:lumMod val="25000"/>
                  </a:schemeClr>
                </a:solidFill>
                <a:latin typeface="Gotham Black"/>
                <a:cs typeface="Gotham Black"/>
              </a:rPr>
              <a:t>DROŠI UN SAVIENOJOŠI</a:t>
            </a:r>
            <a:br>
              <a:rPr lang="fr-FR" b="0" dirty="0">
                <a:solidFill>
                  <a:schemeClr val="bg2">
                    <a:lumMod val="25000"/>
                  </a:schemeClr>
                </a:solidFill>
                <a:latin typeface="Gotham Black"/>
                <a:cs typeface="Gotham Black"/>
              </a:rPr>
            </a:br>
            <a:r>
              <a:rPr lang="fr-FR" b="0" dirty="0">
                <a:solidFill>
                  <a:schemeClr val="bg2">
                    <a:lumMod val="25000"/>
                  </a:schemeClr>
                </a:solidFill>
                <a:latin typeface="Gotham Black"/>
                <a:cs typeface="Gotham Black"/>
              </a:rPr>
              <a:t>AUTOCEĻI UN AR TIEM</a:t>
            </a:r>
            <a:br>
              <a:rPr lang="fr-FR" b="0" dirty="0">
                <a:solidFill>
                  <a:schemeClr val="bg2">
                    <a:lumMod val="25000"/>
                  </a:schemeClr>
                </a:solidFill>
                <a:latin typeface="Gotham Black"/>
                <a:cs typeface="Gotham Black"/>
              </a:rPr>
            </a:br>
            <a:r>
              <a:rPr lang="fr-FR" b="0" dirty="0">
                <a:solidFill>
                  <a:schemeClr val="bg2">
                    <a:lumMod val="25000"/>
                  </a:schemeClr>
                </a:solidFill>
                <a:latin typeface="Gotham Black"/>
                <a:cs typeface="Gotham Black"/>
              </a:rPr>
              <a:t>SAISTĪTĀ INFRASTRUKTŪRA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11A79D33-13E5-40E6-AE91-1C3BA554C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1653" y="2967803"/>
            <a:ext cx="3386852" cy="2908926"/>
          </a:xfrm>
        </p:spPr>
        <p:txBody>
          <a:bodyPr>
            <a:normAutofit/>
          </a:bodyPr>
          <a:lstStyle/>
          <a:p>
            <a:r>
              <a:rPr lang="lv-LV" sz="1400" dirty="0">
                <a:solidFill>
                  <a:schemeClr val="bg1"/>
                </a:solidFill>
                <a:latin typeface="Gotham Medium"/>
                <a:cs typeface="Gotham Medium"/>
              </a:rPr>
              <a:t>↓ kopējās SEG emisijas (kt CO2 ekv.) transporta sektorā </a:t>
            </a:r>
          </a:p>
          <a:p>
            <a:r>
              <a:rPr lang="lv-LV" sz="1400" dirty="0">
                <a:solidFill>
                  <a:schemeClr val="bg1"/>
                </a:solidFill>
                <a:latin typeface="Gotham Medium"/>
                <a:cs typeface="Gotham Medium"/>
              </a:rPr>
              <a:t>↑ valsts galvenie autoceļi labā vai ļoti labā stāvoklī (%)</a:t>
            </a:r>
          </a:p>
          <a:p>
            <a:r>
              <a:rPr lang="en-US" sz="1400" dirty="0">
                <a:solidFill>
                  <a:schemeClr val="bg1"/>
                </a:solidFill>
                <a:latin typeface="Gotham Medium"/>
                <a:cs typeface="Gotham Medium"/>
              </a:rPr>
              <a:t>↑</a:t>
            </a:r>
            <a:r>
              <a:rPr lang="lv-LV" sz="1400" dirty="0">
                <a:solidFill>
                  <a:schemeClr val="bg1"/>
                </a:solidFill>
                <a:latin typeface="Gotham Medium"/>
                <a:cs typeface="Gotham Medium"/>
              </a:rPr>
              <a:t> velosipēdistu īpatsvars</a:t>
            </a:r>
          </a:p>
          <a:p>
            <a:r>
              <a:rPr lang="lv-LV" sz="1400" dirty="0">
                <a:solidFill>
                  <a:schemeClr val="bg1"/>
                </a:solidFill>
                <a:latin typeface="Gotham Medium"/>
                <a:cs typeface="Gotham Medium"/>
              </a:rPr>
              <a:t>↓ ceļu satiksmes negadījumos bojā gājušo un smagi ievainoto skaits</a:t>
            </a:r>
          </a:p>
          <a:p>
            <a:endParaRPr lang="lv-LV" sz="1400" dirty="0">
              <a:solidFill>
                <a:schemeClr val="bg1"/>
              </a:solidFill>
              <a:latin typeface="Gotham Medium"/>
              <a:cs typeface="Gotham Medium"/>
            </a:endParaRPr>
          </a:p>
          <a:p>
            <a:endParaRPr lang="lv-LV" sz="1400" dirty="0">
              <a:solidFill>
                <a:schemeClr val="bg1"/>
              </a:solidFill>
              <a:latin typeface="Gotham Medium"/>
              <a:cs typeface="Gotham Medium"/>
            </a:endParaRPr>
          </a:p>
          <a:p>
            <a:endParaRPr lang="lv-LV" sz="1400" dirty="0">
              <a:solidFill>
                <a:schemeClr val="bg1"/>
              </a:solidFill>
              <a:latin typeface="Gotham Medium"/>
              <a:cs typeface="Gotham Medium"/>
            </a:endParaRPr>
          </a:p>
          <a:p>
            <a:endParaRPr lang="lv-LV" sz="1400" dirty="0">
              <a:solidFill>
                <a:schemeClr val="bg1"/>
              </a:solidFill>
              <a:latin typeface="Gotham Medium"/>
              <a:cs typeface="Gotham Medium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A8B1EE-F6C6-4242-A01D-E761B586B76A}"/>
              </a:ext>
            </a:extLst>
          </p:cNvPr>
          <p:cNvSpPr txBox="1"/>
          <p:nvPr/>
        </p:nvSpPr>
        <p:spPr>
          <a:xfrm>
            <a:off x="2089576" y="2967802"/>
            <a:ext cx="2872309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600" dirty="0">
                <a:solidFill>
                  <a:schemeClr val="bg1"/>
                </a:solidFill>
                <a:latin typeface="Gotham Medium"/>
                <a:cs typeface="Gotham Medium"/>
              </a:rPr>
              <a:t>Ieguldījumi valsts autoceļos</a:t>
            </a:r>
          </a:p>
          <a:p>
            <a:endParaRPr lang="lv-LV" sz="1600" dirty="0">
              <a:solidFill>
                <a:schemeClr val="bg1"/>
              </a:solidFill>
              <a:latin typeface="Gotham Medium"/>
              <a:cs typeface="Gotham Medium"/>
            </a:endParaRPr>
          </a:p>
          <a:p>
            <a:r>
              <a:rPr lang="lv-LV" sz="1600" dirty="0">
                <a:solidFill>
                  <a:schemeClr val="bg1"/>
                </a:solidFill>
                <a:latin typeface="Gotham Medium"/>
                <a:cs typeface="Gotham Medium"/>
              </a:rPr>
              <a:t>Pilsētu infrastruktūras sasaiste TEN-T</a:t>
            </a:r>
          </a:p>
          <a:p>
            <a:endParaRPr lang="lv-LV" sz="1600" dirty="0">
              <a:solidFill>
                <a:schemeClr val="bg1"/>
              </a:solidFill>
              <a:latin typeface="Gotham Medium"/>
              <a:cs typeface="Gotham Medium"/>
            </a:endParaRPr>
          </a:p>
          <a:p>
            <a:r>
              <a:rPr lang="lv-LV" sz="1600" dirty="0">
                <a:solidFill>
                  <a:schemeClr val="bg1"/>
                </a:solidFill>
                <a:latin typeface="Gotham Medium"/>
                <a:cs typeface="Gotham Medium"/>
              </a:rPr>
              <a:t>Mikromobilitātes attīstība</a:t>
            </a:r>
          </a:p>
          <a:p>
            <a:endParaRPr lang="lv-LV" sz="1400" dirty="0">
              <a:solidFill>
                <a:schemeClr val="bg1"/>
              </a:solidFill>
              <a:latin typeface="Gotham Medium"/>
              <a:cs typeface="Gotham Medium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616074" y="1484784"/>
            <a:ext cx="7527926" cy="1150466"/>
            <a:chOff x="1616074" y="1484784"/>
            <a:chExt cx="7527926" cy="1150466"/>
          </a:xfrm>
        </p:grpSpPr>
        <p:sp>
          <p:nvSpPr>
            <p:cNvPr id="55" name="Rectangle 54"/>
            <p:cNvSpPr/>
            <p:nvPr/>
          </p:nvSpPr>
          <p:spPr>
            <a:xfrm>
              <a:off x="1616074" y="1484784"/>
              <a:ext cx="1254779" cy="115046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870300" y="1484784"/>
              <a:ext cx="1254779" cy="1150466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125013" y="1484784"/>
              <a:ext cx="1254779" cy="1150466"/>
            </a:xfrm>
            <a:prstGeom prst="rect">
              <a:avLst/>
            </a:prstGeom>
            <a:solidFill>
              <a:schemeClr val="accent6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79727" y="1484784"/>
              <a:ext cx="1254779" cy="115046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634441" y="1484784"/>
              <a:ext cx="1254779" cy="1150466"/>
            </a:xfrm>
            <a:prstGeom prst="rect">
              <a:avLst/>
            </a:prstGeom>
            <a:solidFill>
              <a:schemeClr val="accent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889221" y="1484784"/>
              <a:ext cx="1254779" cy="1150466"/>
            </a:xfrm>
            <a:prstGeom prst="rect">
              <a:avLst/>
            </a:prstGeom>
            <a:solidFill>
              <a:schemeClr val="accent3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: Rounded Corners 4">
            <a:extLst>
              <a:ext uri="{FF2B5EF4-FFF2-40B4-BE49-F238E27FC236}">
                <a16:creationId xmlns:a16="http://schemas.microsoft.com/office/drawing/2014/main" id="{2E0E393F-3D6B-4F4C-8754-F0D2B0E93BB4}"/>
              </a:ext>
            </a:extLst>
          </p:cNvPr>
          <p:cNvSpPr txBox="1"/>
          <p:nvPr/>
        </p:nvSpPr>
        <p:spPr>
          <a:xfrm>
            <a:off x="5457128" y="1540624"/>
            <a:ext cx="1087369" cy="92468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rm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lv-LV" sz="1200" b="1" dirty="0">
                <a:solidFill>
                  <a:sysClr val="window" lastClr="FFFFFF"/>
                </a:solidFill>
                <a:latin typeface="Gotham Medium"/>
                <a:cs typeface="Gotham Medium"/>
              </a:rPr>
              <a:t>Paaugstināta transporta drošība un drošums</a:t>
            </a:r>
            <a:endParaRPr lang="en-US" sz="1200" b="1" dirty="0">
              <a:solidFill>
                <a:sysClr val="window" lastClr="FFFFFF"/>
              </a:solidFill>
              <a:latin typeface="Gotham Medium"/>
              <a:cs typeface="Gotham Medium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872652" y="2594321"/>
            <a:ext cx="1254779" cy="45719"/>
          </a:xfrm>
          <a:prstGeom prst="rect">
            <a:avLst/>
          </a:prstGeom>
          <a:solidFill>
            <a:srgbClr val="0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129052" y="2594418"/>
            <a:ext cx="1254779" cy="45719"/>
          </a:xfrm>
          <a:prstGeom prst="rect">
            <a:avLst/>
          </a:prstGeom>
          <a:solidFill>
            <a:srgbClr val="0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377928" y="2594515"/>
            <a:ext cx="1254779" cy="45719"/>
          </a:xfrm>
          <a:prstGeom prst="rect">
            <a:avLst/>
          </a:prstGeom>
          <a:solidFill>
            <a:srgbClr val="0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616074" y="2595880"/>
            <a:ext cx="1254779" cy="45719"/>
          </a:xfrm>
          <a:prstGeom prst="rect">
            <a:avLst/>
          </a:prstGeom>
          <a:solidFill>
            <a:srgbClr val="0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">
            <a:extLst>
              <a:ext uri="{FF2B5EF4-FFF2-40B4-BE49-F238E27FC236}">
                <a16:creationId xmlns:a16="http://schemas.microsoft.com/office/drawing/2014/main" id="{2E0E393F-3D6B-4F4C-8754-F0D2B0E93BB4}"/>
              </a:ext>
            </a:extLst>
          </p:cNvPr>
          <p:cNvSpPr txBox="1"/>
          <p:nvPr/>
        </p:nvSpPr>
        <p:spPr>
          <a:xfrm>
            <a:off x="1753627" y="1609406"/>
            <a:ext cx="969078" cy="47397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rmAutofit/>
          </a:bodyPr>
          <a:lstStyle/>
          <a:p>
            <a:pPr marL="0" marR="0" lvl="0" indent="0" algn="ctr" defTabSz="755650" eaLnBrk="1" fontAlgn="auto" latinLnBrk="0" hangingPunct="1">
              <a:lnSpc>
                <a:spcPct val="6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otham Medium"/>
                <a:cs typeface="Gotham Medium"/>
              </a:rPr>
              <a:t>Uzlabotas</a:t>
            </a:r>
          </a:p>
          <a:p>
            <a:pPr marL="0" marR="0" lvl="0" indent="0" algn="ctr" defTabSz="755650" eaLnBrk="1" fontAlgn="auto" latinLnBrk="0" hangingPunct="1">
              <a:lnSpc>
                <a:spcPct val="6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ysClr val="window" lastClr="FFFFFF"/>
                </a:solidFill>
                <a:latin typeface="Gotham Medium"/>
                <a:cs typeface="Gotham Medium"/>
              </a:rPr>
              <a:t>M</a:t>
            </a:r>
            <a:r>
              <a:rPr lang="lv-LV" sz="1200" b="1" dirty="0">
                <a:solidFill>
                  <a:sysClr val="window" lastClr="FFFFFF"/>
                </a:solidFill>
                <a:latin typeface="Gotham Medium"/>
                <a:cs typeface="Gotham Medium"/>
              </a:rPr>
              <a:t>obilitātes</a:t>
            </a:r>
          </a:p>
          <a:p>
            <a:pPr marL="0" marR="0" lvl="0" indent="0" algn="ctr" defTabSz="755650" eaLnBrk="1" fontAlgn="auto" latinLnBrk="0" hangingPunct="1">
              <a:lnSpc>
                <a:spcPct val="6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otham Medium"/>
                <a:cs typeface="Gotham Medium"/>
              </a:rPr>
              <a:t>iespējas</a:t>
            </a:r>
            <a:endParaRPr kumimoji="0" lang="en-US" sz="1200" b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otham Medium"/>
              <a:cs typeface="Gotham Medium"/>
            </a:endParaRPr>
          </a:p>
        </p:txBody>
      </p:sp>
      <p:sp>
        <p:nvSpPr>
          <p:cNvPr id="46" name="Rectangle: Rounded Corners 4">
            <a:extLst>
              <a:ext uri="{FF2B5EF4-FFF2-40B4-BE49-F238E27FC236}">
                <a16:creationId xmlns:a16="http://schemas.microsoft.com/office/drawing/2014/main" id="{ABF2A3E7-D472-471A-9A4D-ED4E16267424}"/>
              </a:ext>
            </a:extLst>
          </p:cNvPr>
          <p:cNvSpPr txBox="1"/>
          <p:nvPr/>
        </p:nvSpPr>
        <p:spPr>
          <a:xfrm>
            <a:off x="2960601" y="1556369"/>
            <a:ext cx="1074175" cy="100027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rmAutofit/>
          </a:bodyPr>
          <a:lstStyle/>
          <a:p>
            <a:pPr marL="0" marR="0" lvl="0" indent="0" algn="ctr" defTabSz="7556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otham Medium"/>
                <a:ea typeface="+mn-ea"/>
                <a:cs typeface="Gotham Medium"/>
              </a:rPr>
              <a:t>Samazinātas SEG emisijas transportā un uzlabota vides kvalitāte </a:t>
            </a:r>
            <a:endParaRPr kumimoji="0" lang="en-US" sz="1200" b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otham Medium"/>
              <a:ea typeface="+mn-ea"/>
              <a:cs typeface="Gotham Medium"/>
            </a:endParaRPr>
          </a:p>
        </p:txBody>
      </p:sp>
      <p:sp>
        <p:nvSpPr>
          <p:cNvPr id="47" name="Rectangle: Rounded Corners 4">
            <a:extLst>
              <a:ext uri="{FF2B5EF4-FFF2-40B4-BE49-F238E27FC236}">
                <a16:creationId xmlns:a16="http://schemas.microsoft.com/office/drawing/2014/main" id="{2F848EE8-3782-4D2A-97C5-78992A3D9B04}"/>
              </a:ext>
            </a:extLst>
          </p:cNvPr>
          <p:cNvSpPr txBox="1"/>
          <p:nvPr/>
        </p:nvSpPr>
        <p:spPr>
          <a:xfrm>
            <a:off x="4184876" y="1533963"/>
            <a:ext cx="1108174" cy="102728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rmAutofit lnSpcReduction="10000"/>
          </a:bodyPr>
          <a:lstStyle/>
          <a:p>
            <a:pPr marL="0" marR="0" lvl="0" indent="0" algn="ctr" defTabSz="533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otham Medium"/>
                <a:ea typeface="+mn-ea"/>
                <a:cs typeface="Gotham Medium"/>
              </a:rPr>
              <a:t>Nodrošināta konkurētspējīga transporta un loģistikas infrastruktūra un pakalpojumi </a:t>
            </a:r>
            <a:endParaRPr kumimoji="0" lang="en-US" sz="1200" b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otham Medium"/>
              <a:ea typeface="+mn-ea"/>
              <a:cs typeface="Gotham Medium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7491" y="89421"/>
            <a:ext cx="1249686" cy="120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81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1031</Words>
  <Application>Microsoft Office PowerPoint</Application>
  <PresentationFormat>On-screen Show (4:3)</PresentationFormat>
  <Paragraphs>251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Gotham Black</vt:lpstr>
      <vt:lpstr>Gotham Book</vt:lpstr>
      <vt:lpstr>Gotham Light</vt:lpstr>
      <vt:lpstr>Gotham Medium</vt:lpstr>
      <vt:lpstr>Times New Roman</vt:lpstr>
      <vt:lpstr>Verdana</vt:lpstr>
      <vt:lpstr>Wingdings</vt:lpstr>
      <vt:lpstr>Office Theme</vt:lpstr>
      <vt:lpstr> Transporta attīstības pamatnostādnes   </vt:lpstr>
      <vt:lpstr> </vt:lpstr>
      <vt:lpstr> </vt:lpstr>
      <vt:lpstr>PowerPoint Presentation</vt:lpstr>
      <vt:lpstr>PowerPoint Presentation</vt:lpstr>
      <vt:lpstr>SABIEDRĪBAS VESELĪBAS UN VIDES JAUTĀJUMU SALĀGOŠANA AR TRANSPORTA ATTĪSTĪBU</vt:lpstr>
      <vt:lpstr>SABIEDRISKĀ TRANSPORTA PAKALPOJUMU ATTĪSTĪBA UN INFRASTRUKTŪRAS PIEEJAMĪBAS UZLABOŠANA</vt:lpstr>
      <vt:lpstr>MODERNA DZELZCEĻA  INFRASTRUKTŪRA  UN RITOŠAIS SASTĀVS</vt:lpstr>
      <vt:lpstr>DROŠI UN SAVIENOJOŠI AUTOCEĻI UN AR TIEM SAISTĪTĀ INFRASTRUKTŪRA</vt:lpstr>
      <vt:lpstr>DIGITALIZĀCIJAS  UN VIEDO  TEHNOLOĢIJU ATTĪSTĪBA</vt:lpstr>
      <vt:lpstr>LOĢISTIKAS PAKALPOJUMU KONKURĒTSPĒJAS  PAAUGSTINĀŠANA</vt:lpstr>
      <vt:lpstr>EFEKTĪVA UN DROŠA  GAISA TRANSPORTA SISTĒMA</vt:lpstr>
      <vt:lpstr>DROŠA KUĢU SATIKSME</vt:lpstr>
      <vt:lpstr>IZGLĪTĪBAS, PĒTNIECĪBAS  UN DARBA TIRGUS SASAISTE AR NOZARES ATTĪSTĪBU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Transporta attīstības pamatnostādnes  2021-2027</dc:title>
  <dc:creator>Kitija Eglīte</dc:creator>
  <cp:lastModifiedBy>Kitija Eglīte</cp:lastModifiedBy>
  <cp:revision>110</cp:revision>
  <dcterms:created xsi:type="dcterms:W3CDTF">2020-10-14T11:41:50Z</dcterms:created>
  <dcterms:modified xsi:type="dcterms:W3CDTF">2020-10-19T11:27:36Z</dcterms:modified>
</cp:coreProperties>
</file>