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97" r:id="rId2"/>
    <p:sldId id="437" r:id="rId3"/>
    <p:sldId id="494" r:id="rId4"/>
    <p:sldId id="449" r:id="rId5"/>
    <p:sldId id="499" r:id="rId6"/>
    <p:sldId id="493" r:id="rId7"/>
    <p:sldId id="49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69538" autoAdjust="0"/>
  </p:normalViewPr>
  <p:slideViewPr>
    <p:cSldViewPr snapToGrid="0">
      <p:cViewPr varScale="1">
        <p:scale>
          <a:sx n="60" d="100"/>
          <a:sy n="60" d="100"/>
        </p:scale>
        <p:origin x="14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34E0F-9B1D-46A9-8948-4AED760B3218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15112-04B0-4356-9F17-A45FEF9D6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0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EDZL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galvenais</a:t>
            </a:r>
            <a:r>
              <a:rPr lang="en-US" dirty="0"/>
              <a:t> Rail Baltica </a:t>
            </a:r>
            <a:r>
              <a:rPr lang="en-US" dirty="0" err="1"/>
              <a:t>projekta</a:t>
            </a:r>
            <a:r>
              <a:rPr lang="en-US" dirty="0"/>
              <a:t> </a:t>
            </a:r>
            <a:r>
              <a:rPr lang="en-US" dirty="0" err="1"/>
              <a:t>ieviesējs</a:t>
            </a:r>
            <a:r>
              <a:rPr lang="en-US" dirty="0"/>
              <a:t> </a:t>
            </a:r>
            <a:r>
              <a:rPr lang="en-US" dirty="0" err="1"/>
              <a:t>Latvijā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Lidostas</a:t>
            </a:r>
            <a:r>
              <a:rPr lang="en-US" dirty="0"/>
              <a:t> </a:t>
            </a:r>
            <a:r>
              <a:rPr lang="en-US" dirty="0" err="1"/>
              <a:t>stacija</a:t>
            </a:r>
            <a:r>
              <a:rPr lang="en-US" dirty="0"/>
              <a:t> -  </a:t>
            </a:r>
            <a:r>
              <a:rPr lang="en-US" dirty="0" err="1"/>
              <a:t>viena</a:t>
            </a:r>
            <a:r>
              <a:rPr lang="en-US" dirty="0"/>
              <a:t> no </a:t>
            </a:r>
            <a:r>
              <a:rPr lang="en-US" dirty="0" err="1"/>
              <a:t>divām</a:t>
            </a:r>
            <a:r>
              <a:rPr lang="en-US" dirty="0"/>
              <a:t> </a:t>
            </a:r>
            <a:r>
              <a:rPr lang="en-US" dirty="0" err="1"/>
              <a:t>starptautiskajām</a:t>
            </a:r>
            <a:r>
              <a:rPr lang="en-US" dirty="0"/>
              <a:t> </a:t>
            </a:r>
            <a:r>
              <a:rPr lang="en-US" dirty="0" err="1"/>
              <a:t>stacijām</a:t>
            </a:r>
            <a:r>
              <a:rPr lang="en-US" dirty="0"/>
              <a:t> </a:t>
            </a:r>
            <a:r>
              <a:rPr lang="en-US" dirty="0" err="1"/>
              <a:t>Latvijā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Svarīgs</a:t>
            </a:r>
            <a:r>
              <a:rPr lang="en-US" dirty="0"/>
              <a:t> </a:t>
            </a:r>
            <a:r>
              <a:rPr lang="en-US" dirty="0" err="1"/>
              <a:t>mobilitātes</a:t>
            </a:r>
            <a:r>
              <a:rPr lang="en-US" dirty="0"/>
              <a:t> </a:t>
            </a:r>
            <a:r>
              <a:rPr lang="en-US" dirty="0" err="1"/>
              <a:t>punkts</a:t>
            </a:r>
            <a:r>
              <a:rPr lang="en-US" dirty="0"/>
              <a:t>. </a:t>
            </a:r>
            <a:r>
              <a:rPr lang="en-US" dirty="0" err="1"/>
              <a:t>Nodrošina</a:t>
            </a:r>
            <a:r>
              <a:rPr lang="en-US" dirty="0"/>
              <a:t> </a:t>
            </a:r>
            <a:r>
              <a:rPr lang="en-US" dirty="0" err="1"/>
              <a:t>sasaisti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Baltijas</a:t>
            </a:r>
            <a:r>
              <a:rPr lang="en-US" dirty="0"/>
              <a:t>, </a:t>
            </a:r>
            <a:r>
              <a:rPr lang="en-US" dirty="0" err="1"/>
              <a:t>Latvijas</a:t>
            </a:r>
            <a:r>
              <a:rPr lang="en-US" dirty="0"/>
              <a:t> un </a:t>
            </a:r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reģionu</a:t>
            </a:r>
            <a:r>
              <a:rPr lang="en-US" dirty="0"/>
              <a:t> </a:t>
            </a:r>
            <a:r>
              <a:rPr lang="en-US" dirty="0" err="1"/>
              <a:t>mērogā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Lidostu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/>
              <a:t>Rail Baltica </a:t>
            </a:r>
            <a:r>
              <a:rPr lang="en-US" dirty="0" err="1"/>
              <a:t>stacijas</a:t>
            </a:r>
            <a:r>
              <a:rPr lang="en-US" dirty="0"/>
              <a:t> </a:t>
            </a:r>
            <a:r>
              <a:rPr lang="en-US" dirty="0" err="1"/>
              <a:t>kalpo</a:t>
            </a:r>
            <a:r>
              <a:rPr lang="en-US" dirty="0"/>
              <a:t> ne </a:t>
            </a:r>
            <a:r>
              <a:rPr lang="en-US" dirty="0" err="1"/>
              <a:t>tikai</a:t>
            </a:r>
            <a:r>
              <a:rPr lang="en-US" dirty="0"/>
              <a:t> </a:t>
            </a:r>
            <a:r>
              <a:rPr lang="en-US" dirty="0" err="1"/>
              <a:t>mobilitātes</a:t>
            </a:r>
            <a:r>
              <a:rPr lang="en-US" dirty="0"/>
              <a:t> </a:t>
            </a:r>
            <a:r>
              <a:rPr lang="en-US" dirty="0" err="1"/>
              <a:t>nodrošināšanai</a:t>
            </a:r>
            <a:r>
              <a:rPr lang="en-US" dirty="0"/>
              <a:t>, bet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arī</a:t>
            </a:r>
            <a:r>
              <a:rPr lang="en-US" dirty="0"/>
              <a:t> </a:t>
            </a:r>
            <a:r>
              <a:rPr lang="en-US" dirty="0" err="1"/>
              <a:t>kā</a:t>
            </a:r>
            <a:r>
              <a:rPr lang="en-US" dirty="0"/>
              <a:t> </a:t>
            </a:r>
            <a:r>
              <a:rPr lang="en-US" dirty="0" err="1"/>
              <a:t>katalizātors</a:t>
            </a:r>
            <a:r>
              <a:rPr lang="en-US" dirty="0"/>
              <a:t> </a:t>
            </a:r>
            <a:r>
              <a:rPr lang="en-US" dirty="0" err="1"/>
              <a:t>teritoriju</a:t>
            </a:r>
            <a:r>
              <a:rPr lang="en-US" dirty="0"/>
              <a:t> un </a:t>
            </a:r>
            <a:r>
              <a:rPr lang="en-US" dirty="0" err="1"/>
              <a:t>mobilitātes</a:t>
            </a:r>
            <a:r>
              <a:rPr lang="en-US" dirty="0"/>
              <a:t> </a:t>
            </a:r>
            <a:r>
              <a:rPr lang="en-US" dirty="0" err="1"/>
              <a:t>attīstībai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Nozīmiga</a:t>
            </a:r>
            <a:r>
              <a:rPr lang="en-US" dirty="0"/>
              <a:t> </a:t>
            </a:r>
            <a:r>
              <a:rPr lang="en-US" dirty="0" err="1"/>
              <a:t>sasaiste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centrālo</a:t>
            </a:r>
            <a:r>
              <a:rPr lang="en-US" dirty="0"/>
              <a:t> </a:t>
            </a:r>
            <a:r>
              <a:rPr lang="en-US" dirty="0" err="1"/>
              <a:t>staciju</a:t>
            </a:r>
            <a:r>
              <a:rPr lang="en-US" dirty="0"/>
              <a:t> un </a:t>
            </a:r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apkaimēm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Kā</a:t>
            </a:r>
            <a:r>
              <a:rPr lang="en-US" dirty="0"/>
              <a:t> </a:t>
            </a:r>
            <a:r>
              <a:rPr lang="en-US" dirty="0" err="1"/>
              <a:t>arī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nodrošināta</a:t>
            </a:r>
            <a:r>
              <a:rPr lang="en-US" dirty="0"/>
              <a:t> </a:t>
            </a:r>
            <a:r>
              <a:rPr lang="en-US" dirty="0" err="1"/>
              <a:t>sasaiste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LV </a:t>
            </a:r>
            <a:r>
              <a:rPr lang="en-US" dirty="0" err="1"/>
              <a:t>platuma</a:t>
            </a:r>
            <a:r>
              <a:rPr lang="en-US" dirty="0"/>
              <a:t> </a:t>
            </a:r>
            <a:r>
              <a:rPr lang="en-US" dirty="0" err="1"/>
              <a:t>dzelzceļa</a:t>
            </a:r>
            <a:r>
              <a:rPr lang="en-US" dirty="0"/>
              <a:t> </a:t>
            </a:r>
            <a:r>
              <a:rPr lang="en-US" dirty="0" err="1"/>
              <a:t>tīklu</a:t>
            </a:r>
            <a:r>
              <a:rPr lang="en-US" dirty="0"/>
              <a:t>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Šobŗīd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uzsākta</a:t>
            </a:r>
            <a:r>
              <a:rPr lang="en-US" dirty="0"/>
              <a:t> </a:t>
            </a:r>
            <a:r>
              <a:rPr lang="en-US" dirty="0" err="1"/>
              <a:t>būvniecība</a:t>
            </a:r>
            <a:r>
              <a:rPr lang="en-US" dirty="0"/>
              <a:t> </a:t>
            </a:r>
            <a:r>
              <a:rPr lang="en-US" dirty="0" err="1"/>
              <a:t>Lidostas</a:t>
            </a:r>
            <a:r>
              <a:rPr lang="en-US" dirty="0"/>
              <a:t> </a:t>
            </a:r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daļā</a:t>
            </a:r>
            <a:r>
              <a:rPr lang="en-US" dirty="0"/>
              <a:t>, </a:t>
            </a:r>
            <a:r>
              <a:rPr lang="en-US" dirty="0" err="1"/>
              <a:t>būvniecības</a:t>
            </a:r>
            <a:r>
              <a:rPr lang="en-US" dirty="0"/>
              <a:t> </a:t>
            </a:r>
            <a:r>
              <a:rPr lang="en-US" dirty="0" err="1"/>
              <a:t>posms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no </a:t>
            </a:r>
            <a:r>
              <a:rPr lang="en-US" dirty="0" err="1"/>
              <a:t>stacijas</a:t>
            </a:r>
            <a:r>
              <a:rPr lang="en-US" dirty="0"/>
              <a:t> </a:t>
            </a:r>
            <a:r>
              <a:rPr lang="en-US" dirty="0" err="1"/>
              <a:t>Imanta</a:t>
            </a:r>
            <a:r>
              <a:rPr lang="en-US" dirty="0"/>
              <a:t> </a:t>
            </a:r>
            <a:r>
              <a:rPr lang="en-US" dirty="0" err="1"/>
              <a:t>līdz</a:t>
            </a:r>
            <a:r>
              <a:rPr lang="en-US" dirty="0"/>
              <a:t> </a:t>
            </a:r>
            <a:r>
              <a:rPr lang="en-US" dirty="0" err="1"/>
              <a:t>Dzirtnieku</a:t>
            </a:r>
            <a:r>
              <a:rPr lang="en-US" dirty="0"/>
              <a:t> </a:t>
            </a:r>
            <a:r>
              <a:rPr lang="en-US" dirty="0" err="1"/>
              <a:t>ielai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Zilā</a:t>
            </a:r>
            <a:r>
              <a:rPr lang="en-US" dirty="0"/>
              <a:t> </a:t>
            </a:r>
            <a:r>
              <a:rPr lang="en-US" dirty="0" err="1"/>
              <a:t>krāsā</a:t>
            </a:r>
            <a:r>
              <a:rPr lang="en-US" dirty="0"/>
              <a:t> – </a:t>
            </a:r>
            <a:r>
              <a:rPr lang="en-US" dirty="0" err="1"/>
              <a:t>redzams</a:t>
            </a:r>
            <a:r>
              <a:rPr lang="en-US" dirty="0"/>
              <a:t> </a:t>
            </a:r>
            <a:r>
              <a:rPr lang="en-US" dirty="0" err="1"/>
              <a:t>uzbērums</a:t>
            </a:r>
            <a:r>
              <a:rPr lang="en-US" dirty="0"/>
              <a:t>. </a:t>
            </a:r>
            <a:r>
              <a:rPr lang="en-US" dirty="0" err="1"/>
              <a:t>Ietverot</a:t>
            </a:r>
            <a:r>
              <a:rPr lang="en-US" dirty="0"/>
              <a:t> </a:t>
            </a:r>
            <a:r>
              <a:rPr lang="en-US" dirty="0" err="1"/>
              <a:t>pārvadu</a:t>
            </a:r>
            <a:r>
              <a:rPr lang="en-US" dirty="0"/>
              <a:t> </a:t>
            </a:r>
            <a:r>
              <a:rPr lang="en-US" dirty="0" err="1"/>
              <a:t>pār</a:t>
            </a:r>
            <a:r>
              <a:rPr lang="en-US" dirty="0"/>
              <a:t> </a:t>
            </a:r>
            <a:r>
              <a:rPr lang="en-US" dirty="0" err="1"/>
              <a:t>K.Ulmaņā</a:t>
            </a:r>
            <a:r>
              <a:rPr lang="en-US" dirty="0"/>
              <a:t> </a:t>
            </a:r>
            <a:r>
              <a:rPr lang="en-US" dirty="0" err="1"/>
              <a:t>gatvi</a:t>
            </a:r>
            <a:r>
              <a:rPr lang="en-US" dirty="0"/>
              <a:t>. (4) </a:t>
            </a:r>
            <a:r>
              <a:rPr lang="en-US" dirty="0" err="1"/>
              <a:t>Jau</a:t>
            </a:r>
            <a:r>
              <a:rPr lang="en-US" dirty="0"/>
              <a:t> pie </a:t>
            </a:r>
            <a:r>
              <a:rPr lang="en-US" dirty="0" err="1"/>
              <a:t>lidostas</a:t>
            </a:r>
            <a:r>
              <a:rPr lang="en-US" dirty="0"/>
              <a:t> </a:t>
            </a:r>
            <a:r>
              <a:rPr lang="en-US" dirty="0" err="1"/>
              <a:t>teritrijas</a:t>
            </a:r>
            <a:r>
              <a:rPr lang="en-US" dirty="0"/>
              <a:t> (7) </a:t>
            </a:r>
            <a:r>
              <a:rPr lang="en-US" dirty="0" err="1"/>
              <a:t>atzars</a:t>
            </a:r>
            <a:r>
              <a:rPr lang="en-US" dirty="0"/>
              <a:t> no </a:t>
            </a:r>
            <a:r>
              <a:rPr lang="en-US" dirty="0" err="1"/>
              <a:t>uzbēruma</a:t>
            </a:r>
            <a:r>
              <a:rPr lang="en-US" dirty="0"/>
              <a:t> – </a:t>
            </a:r>
            <a:r>
              <a:rPr lang="en-US" dirty="0" err="1"/>
              <a:t>potenicala</a:t>
            </a:r>
            <a:r>
              <a:rPr lang="en-US" dirty="0"/>
              <a:t> </a:t>
            </a:r>
            <a:r>
              <a:rPr lang="en-US" dirty="0" err="1"/>
              <a:t>kravas</a:t>
            </a:r>
            <a:r>
              <a:rPr lang="en-US" dirty="0"/>
              <a:t> </a:t>
            </a:r>
            <a:r>
              <a:rPr lang="en-US" dirty="0" err="1"/>
              <a:t>termināla</a:t>
            </a:r>
            <a:r>
              <a:rPr lang="en-US" dirty="0"/>
              <a:t> </a:t>
            </a:r>
            <a:r>
              <a:rPr lang="en-US" dirty="0" err="1"/>
              <a:t>attīstībai</a:t>
            </a:r>
            <a:r>
              <a:rPr lang="en-US" dirty="0"/>
              <a:t> pie </a:t>
            </a:r>
            <a:r>
              <a:rPr lang="en-US" dirty="0" err="1"/>
              <a:t>Lidostas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Zaļā</a:t>
            </a:r>
            <a:r>
              <a:rPr lang="en-US" dirty="0"/>
              <a:t> </a:t>
            </a:r>
            <a:r>
              <a:rPr lang="en-US" dirty="0" err="1"/>
              <a:t>krāsā</a:t>
            </a:r>
            <a:r>
              <a:rPr lang="en-US" dirty="0"/>
              <a:t> – Rail </a:t>
            </a:r>
            <a:r>
              <a:rPr lang="en-US" dirty="0" err="1"/>
              <a:t>Baltica</a:t>
            </a:r>
            <a:r>
              <a:rPr lang="en-US" dirty="0"/>
              <a:t> </a:t>
            </a:r>
            <a:r>
              <a:rPr lang="en-US" dirty="0" err="1"/>
              <a:t>līnija</a:t>
            </a:r>
            <a:r>
              <a:rPr lang="en-US" dirty="0"/>
              <a:t> </a:t>
            </a:r>
            <a:r>
              <a:rPr lang="en-US" dirty="0" err="1"/>
              <a:t>atradīsies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estakādes</a:t>
            </a:r>
            <a:r>
              <a:rPr lang="en-US" dirty="0"/>
              <a:t>. </a:t>
            </a:r>
            <a:r>
              <a:rPr lang="en-US" dirty="0" err="1"/>
              <a:t>Netraucējot</a:t>
            </a:r>
            <a:r>
              <a:rPr lang="en-US" dirty="0"/>
              <a:t> </a:t>
            </a:r>
            <a:r>
              <a:rPr lang="en-US" dirty="0" err="1"/>
              <a:t>lidostas</a:t>
            </a:r>
            <a:r>
              <a:rPr lang="en-US" dirty="0"/>
              <a:t> </a:t>
            </a:r>
            <a:r>
              <a:rPr lang="en-US" dirty="0" err="1"/>
              <a:t>iekšējām</a:t>
            </a:r>
            <a:r>
              <a:rPr lang="en-US" dirty="0"/>
              <a:t> </a:t>
            </a:r>
            <a:r>
              <a:rPr lang="en-US" dirty="0" err="1"/>
              <a:t>operācijām</a:t>
            </a:r>
            <a:r>
              <a:rPr lang="en-US" dirty="0"/>
              <a:t> un </a:t>
            </a:r>
            <a:r>
              <a:rPr lang="en-US" dirty="0" err="1"/>
              <a:t>kustībai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Dzeltanā</a:t>
            </a:r>
            <a:r>
              <a:rPr lang="en-US" dirty="0"/>
              <a:t> </a:t>
            </a:r>
            <a:r>
              <a:rPr lang="en-US" dirty="0" err="1"/>
              <a:t>krasā</a:t>
            </a:r>
            <a:r>
              <a:rPr lang="en-US" dirty="0"/>
              <a:t> – Rail </a:t>
            </a:r>
            <a:r>
              <a:rPr lang="en-US" dirty="0" err="1"/>
              <a:t>Baltica</a:t>
            </a:r>
            <a:r>
              <a:rPr lang="en-US" dirty="0"/>
              <a:t> </a:t>
            </a:r>
            <a:r>
              <a:rPr lang="en-US" dirty="0" err="1"/>
              <a:t>dzelzceļa</a:t>
            </a:r>
            <a:r>
              <a:rPr lang="en-US" dirty="0"/>
              <a:t> </a:t>
            </a:r>
            <a:r>
              <a:rPr lang="en-US" dirty="0" err="1"/>
              <a:t>stacija</a:t>
            </a:r>
            <a:r>
              <a:rPr lang="en-US" dirty="0"/>
              <a:t> un </a:t>
            </a:r>
            <a:r>
              <a:rPr lang="en-US" dirty="0" err="1"/>
              <a:t>jauni</a:t>
            </a:r>
            <a:r>
              <a:rPr lang="en-US" dirty="0"/>
              <a:t> </a:t>
            </a:r>
            <a:r>
              <a:rPr lang="en-US" dirty="0" err="1"/>
              <a:t>pievadceļi</a:t>
            </a:r>
            <a:r>
              <a:rPr lang="en-US" dirty="0"/>
              <a:t>, kuru </a:t>
            </a:r>
            <a:r>
              <a:rPr lang="en-US" dirty="0" err="1"/>
              <a:t>būvniecība</a:t>
            </a:r>
            <a:r>
              <a:rPr lang="en-US" dirty="0"/>
              <a:t> </a:t>
            </a:r>
            <a:r>
              <a:rPr lang="en-US" dirty="0" err="1"/>
              <a:t>jau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uzsākta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3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dirty="0"/>
              <a:t>Rail Baltica </a:t>
            </a:r>
            <a:r>
              <a:rPr lang="en-US" dirty="0" err="1"/>
              <a:t>stacija</a:t>
            </a:r>
            <a:r>
              <a:rPr lang="en-US" dirty="0"/>
              <a:t> </a:t>
            </a:r>
            <a:r>
              <a:rPr lang="en-US" dirty="0" err="1"/>
              <a:t>lidostā</a:t>
            </a:r>
            <a:r>
              <a:rPr lang="en-US" dirty="0"/>
              <a:t> </a:t>
            </a:r>
            <a:r>
              <a:rPr lang="en-US" dirty="0" err="1"/>
              <a:t>Rīga</a:t>
            </a:r>
            <a:r>
              <a:rPr lang="en-US" dirty="0"/>
              <a:t> – </a:t>
            </a:r>
            <a:r>
              <a:rPr lang="en-US" b="0" i="0" dirty="0" err="1">
                <a:solidFill>
                  <a:srgbClr val="5D5D5D"/>
                </a:solidFill>
                <a:effectLst/>
                <a:latin typeface="MyriadPro"/>
              </a:rPr>
              <a:t>tiks</a:t>
            </a:r>
            <a:r>
              <a:rPr lang="en-US" b="0" i="0" dirty="0">
                <a:solidFill>
                  <a:srgbClr val="5D5D5D"/>
                </a:solidFill>
                <a:effectLst/>
                <a:latin typeface="MyriadPro"/>
              </a:rPr>
              <a:t> </a:t>
            </a:r>
            <a:r>
              <a:rPr lang="en-US" b="0" i="0" dirty="0" err="1">
                <a:solidFill>
                  <a:srgbClr val="5D5D5D"/>
                </a:solidFill>
                <a:effectLst/>
                <a:latin typeface="MyriadPro"/>
              </a:rPr>
              <a:t>izveidots</a:t>
            </a:r>
            <a:r>
              <a:rPr lang="lv-LV" b="0" i="0" dirty="0">
                <a:solidFill>
                  <a:srgbClr val="5D5D5D"/>
                </a:solidFill>
                <a:effectLst/>
                <a:latin typeface="MyriadPro"/>
              </a:rPr>
              <a:t> modern</a:t>
            </a:r>
            <a:r>
              <a:rPr lang="en-US" b="0" i="0" dirty="0">
                <a:solidFill>
                  <a:srgbClr val="5D5D5D"/>
                </a:solidFill>
                <a:effectLst/>
                <a:latin typeface="MyriadPro"/>
              </a:rPr>
              <a:t>s</a:t>
            </a:r>
            <a:r>
              <a:rPr lang="lv-LV" b="0" i="0" dirty="0">
                <a:solidFill>
                  <a:srgbClr val="5D5D5D"/>
                </a:solidFill>
                <a:effectLst/>
                <a:latin typeface="MyriadPro"/>
              </a:rPr>
              <a:t> un daudzfunkcionāl</a:t>
            </a:r>
            <a:r>
              <a:rPr lang="en-US" b="0" i="0" dirty="0">
                <a:solidFill>
                  <a:srgbClr val="5D5D5D"/>
                </a:solidFill>
                <a:effectLst/>
                <a:latin typeface="MyriadPro"/>
              </a:rPr>
              <a:t>s</a:t>
            </a:r>
            <a:r>
              <a:rPr lang="lv-LV" b="0" i="0" dirty="0">
                <a:solidFill>
                  <a:srgbClr val="5D5D5D"/>
                </a:solidFill>
                <a:effectLst/>
                <a:latin typeface="MyriadPro"/>
              </a:rPr>
              <a:t> pasažieru apkalpošanas kompleks</a:t>
            </a:r>
            <a:r>
              <a:rPr lang="en-US" b="0" i="0" dirty="0">
                <a:solidFill>
                  <a:srgbClr val="5D5D5D"/>
                </a:solidFill>
                <a:effectLst/>
                <a:latin typeface="MyriadPro"/>
              </a:rPr>
              <a:t>s</a:t>
            </a:r>
            <a:r>
              <a:rPr lang="lv-LV" b="0" i="0" dirty="0">
                <a:solidFill>
                  <a:srgbClr val="5D5D5D"/>
                </a:solidFill>
                <a:effectLst/>
                <a:latin typeface="MyriadPro"/>
              </a:rPr>
              <a:t>, kas tiks savienots ar lidostas infrastruktūru un piedāvās jaunas mobilitātes iespējas un ērtības pasažieriem</a:t>
            </a:r>
            <a:r>
              <a:rPr lang="en-US" b="0" i="0" dirty="0">
                <a:solidFill>
                  <a:srgbClr val="5D5D5D"/>
                </a:solidFill>
                <a:effectLst/>
                <a:latin typeface="MyriadPro"/>
              </a:rPr>
              <a:t>:</a:t>
            </a:r>
          </a:p>
          <a:p>
            <a:pPr marL="0" lvl="0" indent="0">
              <a:lnSpc>
                <a:spcPct val="21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1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Mobilitāte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lokāla un globāla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lv-LV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Dzelzceļa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stacija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rīs līmeņ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uzgaidamās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telpas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biļešu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uzgaidāmās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telpas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platformas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Savienojums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stacija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Lidosta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gājēju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tilts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otrā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stāva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līmenī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pieslēdzoties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Lidostas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6.kārtas.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Savienojums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līmenī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171450" lvl="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To Rail – bagāžas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aprites</a:t>
            </a:r>
            <a:r>
              <a:rPr lang="lv-LV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sistēma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Lidsota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Dzelzceļš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lv-LV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Jauni pievedceli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infrastruktūra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v-LV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Jaunas stāvvietas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auto, velo, uzlādes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stacijas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7145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ākotnes kravas parku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attīstības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iespēja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Labiekārtota ārtelpa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kvalitatīva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arhitektūra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4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Rail Baltica dos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iespēju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izveidot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nelielu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kravu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loģistikas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centru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lidostas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tuvumā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un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tā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būs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viena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no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pirmajām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kravu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apkalpes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vietām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LAtvijā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9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noProof="0" dirty="0"/>
              <a:t>Rail Baltica </a:t>
            </a:r>
            <a:r>
              <a:rPr lang="en-US" noProof="0" dirty="0" err="1"/>
              <a:t>stacijas</a:t>
            </a:r>
            <a:r>
              <a:rPr lang="en-US" noProof="0" dirty="0"/>
              <a:t> </a:t>
            </a:r>
            <a:r>
              <a:rPr lang="en-US" noProof="0" dirty="0" err="1"/>
              <a:t>integrācija</a:t>
            </a:r>
            <a:r>
              <a:rPr lang="en-US" noProof="0" dirty="0"/>
              <a:t> </a:t>
            </a:r>
            <a:r>
              <a:rPr lang="en-US" noProof="0" dirty="0" err="1"/>
              <a:t>ar</a:t>
            </a:r>
            <a:r>
              <a:rPr lang="en-US" noProof="0" dirty="0"/>
              <a:t> </a:t>
            </a:r>
            <a:r>
              <a:rPr lang="en-US" noProof="0" dirty="0" err="1"/>
              <a:t>lidostu</a:t>
            </a:r>
            <a:r>
              <a:rPr lang="en-US" noProof="0" dirty="0"/>
              <a:t> </a:t>
            </a:r>
            <a:r>
              <a:rPr lang="en-US" noProof="0" dirty="0" err="1"/>
              <a:t>Rīga</a:t>
            </a:r>
            <a:r>
              <a:rPr lang="en-US" noProof="0" dirty="0"/>
              <a:t> – </a:t>
            </a:r>
            <a:r>
              <a:rPr lang="en-US" noProof="0" dirty="0" err="1"/>
              <a:t>shematiskais</a:t>
            </a:r>
            <a:r>
              <a:rPr lang="en-US" noProof="0" dirty="0"/>
              <a:t> </a:t>
            </a:r>
            <a:r>
              <a:rPr lang="en-US" noProof="0" dirty="0" err="1"/>
              <a:t>plānojums</a:t>
            </a:r>
            <a:r>
              <a:rPr lang="en-US" noProof="0" dirty="0"/>
              <a:t> un </a:t>
            </a:r>
            <a:r>
              <a:rPr lang="en-US" noProof="0" dirty="0" err="1"/>
              <a:t>darbu</a:t>
            </a:r>
            <a:r>
              <a:rPr lang="en-US" noProof="0" dirty="0"/>
              <a:t> </a:t>
            </a:r>
            <a:r>
              <a:rPr lang="en-US" noProof="0" dirty="0" err="1"/>
              <a:t>apjoms</a:t>
            </a:r>
            <a:r>
              <a:rPr lang="en-US" noProof="0" dirty="0"/>
              <a:t>:</a:t>
            </a:r>
          </a:p>
          <a:p>
            <a:pPr marL="171450" indent="-171450">
              <a:buFontTx/>
              <a:buChar char="-"/>
            </a:pPr>
            <a:endParaRPr lang="en-US" noProof="0" dirty="0"/>
          </a:p>
          <a:p>
            <a:pPr marL="171450" indent="-171450">
              <a:buFontTx/>
              <a:buChar char="-"/>
            </a:pP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Ar</a:t>
            </a:r>
            <a:r>
              <a:rPr lang="en-US" noProof="0" dirty="0"/>
              <a:t> </a:t>
            </a:r>
            <a:r>
              <a:rPr lang="en-US" noProof="0" dirty="0" err="1"/>
              <a:t>dzeltenu</a:t>
            </a:r>
            <a:r>
              <a:rPr lang="en-US" noProof="0" dirty="0"/>
              <a:t> </a:t>
            </a:r>
            <a:r>
              <a:rPr lang="en-US" noProof="0" dirty="0" err="1"/>
              <a:t>taisnstūri</a:t>
            </a:r>
            <a:r>
              <a:rPr lang="en-US" noProof="0" dirty="0"/>
              <a:t> </a:t>
            </a:r>
            <a:r>
              <a:rPr lang="en-US" noProof="0" dirty="0" err="1"/>
              <a:t>redzama</a:t>
            </a:r>
            <a:r>
              <a:rPr lang="en-US" noProof="0" dirty="0"/>
              <a:t> - </a:t>
            </a:r>
            <a:r>
              <a:rPr lang="en-US" noProof="0" dirty="0" err="1"/>
              <a:t>stacijas</a:t>
            </a:r>
            <a:r>
              <a:rPr lang="en-US" noProof="0" dirty="0"/>
              <a:t> </a:t>
            </a:r>
            <a:r>
              <a:rPr lang="en-US" noProof="0" dirty="0" err="1"/>
              <a:t>ēka</a:t>
            </a:r>
            <a:r>
              <a:rPr lang="en-US" noProof="0" dirty="0"/>
              <a:t> </a:t>
            </a:r>
            <a:r>
              <a:rPr lang="en-US" noProof="0" dirty="0" err="1"/>
              <a:t>trīs</a:t>
            </a:r>
            <a:r>
              <a:rPr lang="en-US" noProof="0" dirty="0"/>
              <a:t> </a:t>
            </a:r>
            <a:r>
              <a:rPr lang="en-US" noProof="0" dirty="0" err="1"/>
              <a:t>līmeņos</a:t>
            </a:r>
            <a:r>
              <a:rPr lang="en-US" noProof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noProof="0" dirty="0" err="1"/>
              <a:t>Ar</a:t>
            </a:r>
            <a:r>
              <a:rPr lang="en-US" noProof="0" dirty="0"/>
              <a:t> </a:t>
            </a:r>
            <a:r>
              <a:rPr lang="en-US" noProof="0" dirty="0" err="1"/>
              <a:t>dzeltenu</a:t>
            </a:r>
            <a:r>
              <a:rPr lang="en-US" noProof="0" dirty="0"/>
              <a:t> </a:t>
            </a:r>
            <a:r>
              <a:rPr lang="en-US" noProof="0" dirty="0" err="1"/>
              <a:t>redzama</a:t>
            </a:r>
            <a:r>
              <a:rPr lang="en-US" noProof="0" dirty="0"/>
              <a:t> </a:t>
            </a:r>
            <a:r>
              <a:rPr lang="en-US" noProof="0" dirty="0" err="1"/>
              <a:t>estakāde</a:t>
            </a:r>
            <a:r>
              <a:rPr lang="en-US" noProof="0" dirty="0"/>
              <a:t> – 11m </a:t>
            </a:r>
            <a:r>
              <a:rPr lang="en-US" noProof="0" dirty="0" err="1"/>
              <a:t>augstumā</a:t>
            </a:r>
            <a:r>
              <a:rPr lang="en-US" noProof="0" dirty="0"/>
              <a:t> </a:t>
            </a:r>
            <a:r>
              <a:rPr lang="en-US" noProof="0" dirty="0" err="1"/>
              <a:t>nodrošinot</a:t>
            </a:r>
            <a:r>
              <a:rPr lang="en-US" noProof="0" dirty="0"/>
              <a:t> 6,5m </a:t>
            </a:r>
            <a:r>
              <a:rPr lang="en-US" noProof="0" dirty="0" err="1"/>
              <a:t>brīvo</a:t>
            </a:r>
            <a:r>
              <a:rPr lang="en-US" noProof="0" dirty="0"/>
              <a:t> </a:t>
            </a:r>
            <a:r>
              <a:rPr lang="en-US" noProof="0" dirty="0" err="1"/>
              <a:t>telpu</a:t>
            </a:r>
            <a:r>
              <a:rPr lang="en-US" noProof="0" dirty="0"/>
              <a:t> </a:t>
            </a:r>
            <a:r>
              <a:rPr lang="en-US" noProof="0" dirty="0" err="1"/>
              <a:t>zem</a:t>
            </a:r>
            <a:r>
              <a:rPr lang="en-US" noProof="0" dirty="0"/>
              <a:t> </a:t>
            </a:r>
            <a:r>
              <a:rPr lang="en-US" noProof="0" dirty="0" err="1"/>
              <a:t>tās</a:t>
            </a:r>
            <a:r>
              <a:rPr lang="en-US" noProof="0" dirty="0"/>
              <a:t>, </a:t>
            </a:r>
            <a:r>
              <a:rPr lang="en-US" noProof="0" dirty="0" err="1"/>
              <a:t>netraucējot</a:t>
            </a:r>
            <a:r>
              <a:rPr lang="en-US" noProof="0" dirty="0"/>
              <a:t> </a:t>
            </a:r>
            <a:r>
              <a:rPr lang="en-US" noProof="0" dirty="0" err="1"/>
              <a:t>brīvai</a:t>
            </a:r>
            <a:r>
              <a:rPr lang="en-US" noProof="0" dirty="0"/>
              <a:t> </a:t>
            </a:r>
            <a:r>
              <a:rPr lang="en-US" noProof="0" dirty="0" err="1"/>
              <a:t>kustībai</a:t>
            </a:r>
            <a:r>
              <a:rPr lang="en-US" noProof="0" dirty="0"/>
              <a:t> </a:t>
            </a:r>
            <a:r>
              <a:rPr lang="en-US" noProof="0" dirty="0" err="1"/>
              <a:t>zem</a:t>
            </a:r>
            <a:r>
              <a:rPr lang="en-US" noProof="0" dirty="0"/>
              <a:t> </a:t>
            </a:r>
            <a:r>
              <a:rPr lang="en-US" noProof="0" dirty="0" err="1"/>
              <a:t>tās</a:t>
            </a:r>
            <a:r>
              <a:rPr lang="en-US" noProof="0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lv-LV" noProof="0" dirty="0"/>
              <a:t>Ar zaļu redzami </a:t>
            </a:r>
            <a:r>
              <a:rPr lang="lv-LV" noProof="0" dirty="0" err="1"/>
              <a:t>jaunbūvējamie</a:t>
            </a:r>
            <a:r>
              <a:rPr lang="lv-LV" noProof="0" dirty="0"/>
              <a:t> </a:t>
            </a:r>
            <a:r>
              <a:rPr lang="lv-LV" noProof="0" dirty="0" err="1"/>
              <a:t>pievadceļi</a:t>
            </a:r>
            <a:r>
              <a:rPr lang="lv-LV" noProof="0" dirty="0"/>
              <a:t>. (būvniecība procesā)</a:t>
            </a:r>
            <a:r>
              <a:rPr lang="en-US" noProof="0" dirty="0"/>
              <a:t>. </a:t>
            </a:r>
            <a:r>
              <a:rPr lang="en-US" noProof="0" dirty="0" err="1"/>
              <a:t>Vecais</a:t>
            </a:r>
            <a:r>
              <a:rPr lang="en-US" noProof="0" dirty="0"/>
              <a:t> </a:t>
            </a:r>
            <a:r>
              <a:rPr lang="en-US" noProof="0" dirty="0" err="1"/>
              <a:t>ceļs</a:t>
            </a:r>
            <a:r>
              <a:rPr lang="en-US" noProof="0" dirty="0"/>
              <a:t> </a:t>
            </a:r>
            <a:r>
              <a:rPr lang="en-US" noProof="0" dirty="0" err="1"/>
              <a:t>uz</a:t>
            </a:r>
            <a:r>
              <a:rPr lang="en-US" noProof="0" dirty="0"/>
              <a:t> </a:t>
            </a:r>
            <a:r>
              <a:rPr lang="en-US" noProof="0" dirty="0" err="1"/>
              <a:t>Lidostu</a:t>
            </a:r>
            <a:r>
              <a:rPr lang="en-US" noProof="0" dirty="0"/>
              <a:t> </a:t>
            </a:r>
            <a:r>
              <a:rPr lang="en-US" noProof="0" dirty="0" err="1"/>
              <a:t>tiks</a:t>
            </a:r>
            <a:r>
              <a:rPr lang="en-US" noProof="0" dirty="0"/>
              <a:t> </a:t>
            </a:r>
            <a:r>
              <a:rPr lang="en-US" noProof="0" dirty="0" err="1"/>
              <a:t>demontēts</a:t>
            </a:r>
            <a:r>
              <a:rPr lang="en-US" noProof="0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noProof="0" dirty="0" err="1"/>
              <a:t>Stacijas</a:t>
            </a:r>
            <a:r>
              <a:rPr lang="en-US" noProof="0" dirty="0"/>
              <a:t> </a:t>
            </a:r>
            <a:r>
              <a:rPr lang="en-US" noProof="0" dirty="0" err="1"/>
              <a:t>priekšā</a:t>
            </a:r>
            <a:r>
              <a:rPr lang="en-US" noProof="0" dirty="0"/>
              <a:t> </a:t>
            </a:r>
            <a:r>
              <a:rPr lang="en-US" noProof="0" dirty="0" err="1"/>
              <a:t>taksometru</a:t>
            </a:r>
            <a:r>
              <a:rPr lang="en-US" noProof="0" dirty="0"/>
              <a:t> </a:t>
            </a:r>
            <a:r>
              <a:rPr lang="en-US" noProof="0" dirty="0" err="1"/>
              <a:t>stāvvietas</a:t>
            </a:r>
            <a:r>
              <a:rPr lang="en-US" noProof="0" dirty="0"/>
              <a:t> un Kiss and Ride (</a:t>
            </a:r>
            <a:r>
              <a:rPr lang="en-US" noProof="0" dirty="0" err="1"/>
              <a:t>vieta</a:t>
            </a:r>
            <a:r>
              <a:rPr lang="en-US" noProof="0" dirty="0"/>
              <a:t> </a:t>
            </a:r>
            <a:r>
              <a:rPr lang="en-US" noProof="0" dirty="0" err="1"/>
              <a:t>kur</a:t>
            </a:r>
            <a:r>
              <a:rPr lang="en-US" noProof="0" dirty="0"/>
              <a:t> </a:t>
            </a:r>
            <a:r>
              <a:rPr lang="en-US" noProof="0" dirty="0" err="1"/>
              <a:t>apstāties</a:t>
            </a:r>
            <a:r>
              <a:rPr lang="en-US" noProof="0" dirty="0"/>
              <a:t> </a:t>
            </a:r>
            <a:r>
              <a:rPr lang="en-US" noProof="0" dirty="0" err="1"/>
              <a:t>uz</a:t>
            </a:r>
            <a:r>
              <a:rPr lang="en-US" noProof="0" dirty="0"/>
              <a:t> </a:t>
            </a:r>
            <a:r>
              <a:rPr lang="en-US" noProof="0" dirty="0" err="1"/>
              <a:t>izlaist</a:t>
            </a:r>
            <a:r>
              <a:rPr lang="en-US" noProof="0" dirty="0"/>
              <a:t> </a:t>
            </a:r>
            <a:r>
              <a:rPr lang="en-US" noProof="0" dirty="0" err="1"/>
              <a:t>pasažierus</a:t>
            </a:r>
            <a:r>
              <a:rPr lang="en-US" noProof="0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noProof="0" dirty="0" err="1"/>
              <a:t>Ar</a:t>
            </a:r>
            <a:r>
              <a:rPr lang="en-US" noProof="0" dirty="0"/>
              <a:t> </a:t>
            </a:r>
            <a:r>
              <a:rPr lang="en-US" noProof="0" dirty="0" err="1"/>
              <a:t>zilu</a:t>
            </a:r>
            <a:r>
              <a:rPr lang="en-US" noProof="0" dirty="0"/>
              <a:t> </a:t>
            </a:r>
            <a:r>
              <a:rPr lang="en-US" noProof="0" dirty="0" err="1"/>
              <a:t>jaunas</a:t>
            </a:r>
            <a:r>
              <a:rPr lang="en-US" noProof="0" dirty="0"/>
              <a:t> </a:t>
            </a:r>
            <a:r>
              <a:rPr lang="en-US" noProof="0" dirty="0" err="1"/>
              <a:t>lidostas</a:t>
            </a:r>
            <a:r>
              <a:rPr lang="en-US" noProof="0" dirty="0"/>
              <a:t> </a:t>
            </a:r>
            <a:r>
              <a:rPr lang="en-US" noProof="0" dirty="0" err="1"/>
              <a:t>stāvvietas</a:t>
            </a:r>
            <a:r>
              <a:rPr lang="en-US" noProof="0" dirty="0"/>
              <a:t>, </a:t>
            </a:r>
            <a:r>
              <a:rPr lang="en-US" noProof="0" dirty="0" err="1"/>
              <a:t>elektro</a:t>
            </a:r>
            <a:r>
              <a:rPr lang="en-US" noProof="0" dirty="0"/>
              <a:t> </a:t>
            </a:r>
            <a:r>
              <a:rPr lang="en-US" noProof="0" dirty="0" err="1"/>
              <a:t>uzlādes</a:t>
            </a:r>
            <a:r>
              <a:rPr lang="en-US" noProof="0" dirty="0"/>
              <a:t> </a:t>
            </a:r>
            <a:r>
              <a:rPr lang="en-US" noProof="0" dirty="0" err="1"/>
              <a:t>punkti</a:t>
            </a:r>
            <a:r>
              <a:rPr lang="en-US" noProof="0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noProof="0" dirty="0"/>
          </a:p>
          <a:p>
            <a:pPr marL="171450" indent="-171450">
              <a:buFontTx/>
              <a:buChar char="-"/>
            </a:pPr>
            <a:endParaRPr lang="en-US" noProof="0" dirty="0"/>
          </a:p>
          <a:p>
            <a:pPr marL="171450" indent="-171450">
              <a:buFontTx/>
              <a:buChar char="-"/>
            </a:pPr>
            <a:endParaRPr lang="lv-LV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C0AE-DFE6-4D21-A5AB-31DE1D974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FA7B3-6D97-4821-9AB4-28B340E05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7BA4-7D5A-4A7A-A643-58AD6868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91C28-769F-4E2C-A088-2ACFD30F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375E8-0395-4159-BDA1-AD497B0A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5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AA09-F9DA-43E1-A388-B3CE78F1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AAFCE-1C50-4AE4-8969-7464F2B38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7EDDD-5C48-4D94-BC07-6A8A8530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5F36-3B44-4D5A-B468-CAC3C65A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6642-334A-4631-8137-07564D6C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4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89925-8DBA-4E20-8AE1-F44510694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235A0-7D29-45D3-B609-57DC36337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DE7B-ACBE-40CD-8E2E-F44CD94F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189FA-C958-4E1B-82ED-6EDD0BAD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E1414-B70B-4FF0-8AF1-8246F858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44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9"/>
          <p:cNvSpPr>
            <a:spLocks/>
          </p:cNvSpPr>
          <p:nvPr userDrawn="1"/>
        </p:nvSpPr>
        <p:spPr bwMode="auto">
          <a:xfrm>
            <a:off x="11098800" y="6362560"/>
            <a:ext cx="715763" cy="319193"/>
          </a:xfrm>
          <a:custGeom>
            <a:avLst/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rgbClr val="9799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5871"/>
            <a:ext cx="10118944" cy="6863872"/>
          </a:xfrm>
          <a:custGeom>
            <a:avLst/>
            <a:gdLst>
              <a:gd name="connsiteX0" fmla="*/ 0 w 4686300"/>
              <a:gd name="connsiteY0" fmla="*/ 0 h 7090685"/>
              <a:gd name="connsiteX1" fmla="*/ 4686300 w 4686300"/>
              <a:gd name="connsiteY1" fmla="*/ 0 h 7090685"/>
              <a:gd name="connsiteX2" fmla="*/ 4686300 w 4686300"/>
              <a:gd name="connsiteY2" fmla="*/ 7090685 h 7090685"/>
              <a:gd name="connsiteX3" fmla="*/ 0 w 4686300"/>
              <a:gd name="connsiteY3" fmla="*/ 7090685 h 7090685"/>
              <a:gd name="connsiteX4" fmla="*/ 0 w 4686300"/>
              <a:gd name="connsiteY4" fmla="*/ 0 h 7090685"/>
              <a:gd name="connsiteX0" fmla="*/ 0 w 10496550"/>
              <a:gd name="connsiteY0" fmla="*/ 19050 h 7109735"/>
              <a:gd name="connsiteX1" fmla="*/ 10496550 w 10496550"/>
              <a:gd name="connsiteY1" fmla="*/ 0 h 7109735"/>
              <a:gd name="connsiteX2" fmla="*/ 4686300 w 10496550"/>
              <a:gd name="connsiteY2" fmla="*/ 7109735 h 7109735"/>
              <a:gd name="connsiteX3" fmla="*/ 0 w 10496550"/>
              <a:gd name="connsiteY3" fmla="*/ 7109735 h 7109735"/>
              <a:gd name="connsiteX4" fmla="*/ 0 w 10496550"/>
              <a:gd name="connsiteY4" fmla="*/ 19050 h 7109735"/>
              <a:gd name="connsiteX0" fmla="*/ 0 w 10496550"/>
              <a:gd name="connsiteY0" fmla="*/ 19050 h 7120009"/>
              <a:gd name="connsiteX1" fmla="*/ 10496550 w 10496550"/>
              <a:gd name="connsiteY1" fmla="*/ 0 h 7120009"/>
              <a:gd name="connsiteX2" fmla="*/ 5497958 w 10496550"/>
              <a:gd name="connsiteY2" fmla="*/ 7120009 h 7120009"/>
              <a:gd name="connsiteX3" fmla="*/ 0 w 10496550"/>
              <a:gd name="connsiteY3" fmla="*/ 7109735 h 7120009"/>
              <a:gd name="connsiteX4" fmla="*/ 0 w 10496550"/>
              <a:gd name="connsiteY4" fmla="*/ 19050 h 712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7120009">
                <a:moveTo>
                  <a:pt x="0" y="19050"/>
                </a:moveTo>
                <a:lnTo>
                  <a:pt x="10496550" y="0"/>
                </a:lnTo>
                <a:lnTo>
                  <a:pt x="5497958" y="7120009"/>
                </a:lnTo>
                <a:lnTo>
                  <a:pt x="0" y="7109735"/>
                </a:lnTo>
                <a:lnTo>
                  <a:pt x="0" y="1905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890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DZL teksta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6B15105-1C62-40F4-9BE2-538E495B3990}" type="datetime1">
              <a:rPr lang="lv-LV" smtClean="0"/>
              <a:t>02.03.2022</a:t>
            </a:fld>
            <a:endParaRPr lang="lv-LV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031275" y="1501715"/>
            <a:ext cx="10101096" cy="457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lv-LV" dirty="0"/>
              <a:t>Pamata teksts</a:t>
            </a:r>
            <a:endParaRPr lang="en-US" dirty="0"/>
          </a:p>
          <a:p>
            <a:pPr lvl="1"/>
            <a:r>
              <a:rPr lang="lv-LV" dirty="0"/>
              <a:t>Teksts 2. līmenis</a:t>
            </a:r>
            <a:endParaRPr lang="en-US" dirty="0"/>
          </a:p>
          <a:p>
            <a:pPr lvl="2"/>
            <a:r>
              <a:rPr lang="lv-LV" dirty="0"/>
              <a:t>Teksts 3. līmenis</a:t>
            </a:r>
            <a:endParaRPr lang="en-US" dirty="0"/>
          </a:p>
          <a:p>
            <a:pPr lvl="3"/>
            <a:r>
              <a:rPr lang="lv-LV" dirty="0"/>
              <a:t>4. līmenis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lv-LV" dirty="0"/>
              <a:t>GARŠ SLAIDA NOSAUKUMS -  VIRSRAKSTS</a:t>
            </a:r>
          </a:p>
        </p:txBody>
      </p:sp>
    </p:spTree>
    <p:extLst>
      <p:ext uri="{BB962C8B-B14F-4D97-AF65-F5344CB8AC3E}">
        <p14:creationId xmlns:p14="http://schemas.microsoft.com/office/powerpoint/2010/main" val="173882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988249"/>
            <a:ext cx="8249265" cy="2998618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0 w 6293699"/>
              <a:gd name="connsiteY0" fmla="*/ 6473 h 2286000"/>
              <a:gd name="connsiteX1" fmla="*/ 6293699 w 6293699"/>
              <a:gd name="connsiteY1" fmla="*/ 0 h 2286000"/>
              <a:gd name="connsiteX2" fmla="*/ 4703469 w 6293699"/>
              <a:gd name="connsiteY2" fmla="*/ 2286000 h 2286000"/>
              <a:gd name="connsiteX3" fmla="*/ 556665 w 6293699"/>
              <a:gd name="connsiteY3" fmla="*/ 2286000 h 2286000"/>
              <a:gd name="connsiteX4" fmla="*/ 0 w 6293699"/>
              <a:gd name="connsiteY4" fmla="*/ 6473 h 2286000"/>
              <a:gd name="connsiteX0" fmla="*/ 12946 w 6306645"/>
              <a:gd name="connsiteY0" fmla="*/ 6473 h 2292473"/>
              <a:gd name="connsiteX1" fmla="*/ 6306645 w 6306645"/>
              <a:gd name="connsiteY1" fmla="*/ 0 h 2292473"/>
              <a:gd name="connsiteX2" fmla="*/ 4716415 w 6306645"/>
              <a:gd name="connsiteY2" fmla="*/ 2286000 h 2292473"/>
              <a:gd name="connsiteX3" fmla="*/ 0 w 6306645"/>
              <a:gd name="connsiteY3" fmla="*/ 2292473 h 2292473"/>
              <a:gd name="connsiteX4" fmla="*/ 12946 w 6306645"/>
              <a:gd name="connsiteY4" fmla="*/ 6473 h 22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6645" h="2292473">
                <a:moveTo>
                  <a:pt x="12946" y="6473"/>
                </a:moveTo>
                <a:lnTo>
                  <a:pt x="6306645" y="0"/>
                </a:lnTo>
                <a:lnTo>
                  <a:pt x="4716415" y="2286000"/>
                </a:lnTo>
                <a:lnTo>
                  <a:pt x="0" y="2292473"/>
                </a:lnTo>
                <a:cubicBezTo>
                  <a:pt x="4315" y="1530473"/>
                  <a:pt x="8631" y="768473"/>
                  <a:pt x="12946" y="6473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720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DAE286-232C-4533-9D5E-76BE5D2EC93A}" type="datetime1">
              <a:rPr lang="lv-LV" smtClean="0"/>
              <a:t>02.03.2022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18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05E0-4CAB-4AA0-93E8-8752E632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9E60-E52E-4314-B003-B7B4C1E0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F3D65-2A9C-458D-AE55-7BACFA1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61E8A-9A74-4F8B-A13B-F8198A7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56208-BE5F-45BB-BCAF-FC5CB9B8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D365-9E44-4BF3-8193-ABB47265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6D93B-DB51-402E-8EE9-1E215DB8A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E0ACC-9A2F-49D8-ADB3-EA3079AC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D7A24-8AC1-4628-8965-73F6B3B2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2CF5B-2951-4985-8A64-676C24A9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AD54-AED1-4D07-B19E-BCD8DF1F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EBB6-2F33-485C-84BD-1D42CABB3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81456-A20B-4F53-A2BA-0BDD3E5A5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86227-15B4-4690-8D9F-868544F7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2F0E6-E0E1-41BB-874E-E44DF04F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313EA-D75F-4FEC-A051-CAF77E4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6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773B-1742-49D9-9A3F-9C67AE1BD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34D38-6583-40D1-A9D3-C810055C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569EC-3587-4736-8F23-01B346B82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C529C-4BDF-418C-B814-9DE7381D6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8A186-1E36-4BC2-BAC9-983DD3324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7B068-353A-4DF3-803E-E05FCF7B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34B29-746B-46E4-86F0-CDEAE434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E949B-FB7D-46AE-8095-7C9686C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EB7D-4B65-47C1-A7EF-85043FE4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032BA-7D50-4851-B5AA-B721E2D1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7D44D-A477-4B05-9538-D407A992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256E6-3E58-4EFB-9D67-CA5EE10B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7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1BF93-4198-491A-AE55-4122AC69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FCCBBD-C35F-429E-91AC-5D38194C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ED62-B08C-4522-90B6-EFF1CAAE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2A07-FBD7-4517-90D3-3C5C8866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E31DD-8C3F-4FE8-AE1F-FB3C2190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23B5C-4258-45C2-BA94-25320B155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C78D9-E21B-4BD8-B6B5-47EC461C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A3204-9364-4037-BE9B-CE88E8F5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58F24-144D-4874-A46C-1CA14BAA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501F-7DBE-4C29-8929-7E576CBA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28279-F7B5-4A37-A4D2-8BF0B76BE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44DDD-AC0C-4B36-8645-D3D213AF4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D6603-B65B-4633-AAA8-C38E3F4B0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EC496-4868-48BD-8AA4-64CAAFA2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980A9-1A13-4422-8B39-04FA9872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5AAB0F-01D7-42B8-8617-75BFBAA4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C75D4-6015-42E6-8E6F-4C45773B7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1A4A-63A4-4000-BF8F-9A6594FD3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1187F-478E-4CF4-A61E-B27951522F1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01F1-46A1-4453-89BD-804CA58BF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2461F-D8FF-4193-8DC0-6AFA5AE6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7879761" y="-485482"/>
            <a:ext cx="3241577" cy="3671741"/>
          </a:xfrm>
          <a:custGeom>
            <a:avLst/>
            <a:gdLst>
              <a:gd name="connsiteX0" fmla="*/ 2559084 w 3241577"/>
              <a:gd name="connsiteY0" fmla="*/ 0 h 3671741"/>
              <a:gd name="connsiteX1" fmla="*/ 3241577 w 3241577"/>
              <a:gd name="connsiteY1" fmla="*/ 0 h 3671741"/>
              <a:gd name="connsiteX2" fmla="*/ 682493 w 3241577"/>
              <a:gd name="connsiteY2" fmla="*/ 3671741 h 3671741"/>
              <a:gd name="connsiteX3" fmla="*/ 0 w 3241577"/>
              <a:gd name="connsiteY3" fmla="*/ 3671741 h 3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577" h="3671741">
                <a:moveTo>
                  <a:pt x="2559084" y="0"/>
                </a:moveTo>
                <a:lnTo>
                  <a:pt x="3241577" y="0"/>
                </a:lnTo>
                <a:lnTo>
                  <a:pt x="682493" y="3671741"/>
                </a:lnTo>
                <a:lnTo>
                  <a:pt x="0" y="3671741"/>
                </a:lnTo>
                <a:close/>
              </a:path>
            </a:pathLst>
          </a:custGeom>
          <a:solidFill>
            <a:srgbClr val="9799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8537"/>
          <a:stretch/>
        </p:blipFill>
        <p:spPr>
          <a:xfrm>
            <a:off x="-40462" y="-45724"/>
            <a:ext cx="10193372" cy="6914358"/>
          </a:xfrm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4647103" y="3186259"/>
            <a:ext cx="3241577" cy="3671741"/>
          </a:xfrm>
          <a:custGeom>
            <a:avLst/>
            <a:gdLst>
              <a:gd name="connsiteX0" fmla="*/ 2559084 w 3241577"/>
              <a:gd name="connsiteY0" fmla="*/ 0 h 3671741"/>
              <a:gd name="connsiteX1" fmla="*/ 3241577 w 3241577"/>
              <a:gd name="connsiteY1" fmla="*/ 0 h 3671741"/>
              <a:gd name="connsiteX2" fmla="*/ 682493 w 3241577"/>
              <a:gd name="connsiteY2" fmla="*/ 3671741 h 3671741"/>
              <a:gd name="connsiteX3" fmla="*/ 0 w 3241577"/>
              <a:gd name="connsiteY3" fmla="*/ 3671741 h 3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577" h="3671741">
                <a:moveTo>
                  <a:pt x="2559084" y="0"/>
                </a:moveTo>
                <a:lnTo>
                  <a:pt x="3241577" y="0"/>
                </a:lnTo>
                <a:lnTo>
                  <a:pt x="682493" y="3671741"/>
                </a:lnTo>
                <a:lnTo>
                  <a:pt x="0" y="3671741"/>
                </a:lnTo>
                <a:close/>
              </a:path>
            </a:pathLst>
          </a:custGeom>
          <a:solidFill>
            <a:srgbClr val="D226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9A929-BC88-40D3-BEF3-5083678BB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04" y="187012"/>
            <a:ext cx="2548215" cy="1911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5C746-54AB-4A6F-B2D0-A065495EB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93" y="1699514"/>
            <a:ext cx="1705808" cy="677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FB2B9B-BF3B-4F2E-8B15-721A0196A6A1}"/>
              </a:ext>
            </a:extLst>
          </p:cNvPr>
          <p:cNvSpPr txBox="1"/>
          <p:nvPr/>
        </p:nvSpPr>
        <p:spPr>
          <a:xfrm>
            <a:off x="7264400" y="3530199"/>
            <a:ext cx="465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 algn="r"/>
            <a:r>
              <a:rPr lang="en-US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lv-LV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Rail Baltica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stacija</a:t>
            </a:r>
            <a:r>
              <a:rPr lang="en-US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lidostā</a:t>
            </a:r>
            <a:r>
              <a:rPr lang="en-US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“</a:t>
            </a:r>
            <a:r>
              <a:rPr lang="lv-LV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Rīga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” - </a:t>
            </a:r>
          </a:p>
          <a:p>
            <a:pPr indent="108000" algn="r"/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funkcionāls</a:t>
            </a:r>
            <a:r>
              <a:rPr lang="lv-LV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ātrgaitas dzelzceļa un avio savienojuma centrs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17F4FC-CC6E-4CB2-AB9F-86278FD413BF}"/>
              </a:ext>
            </a:extLst>
          </p:cNvPr>
          <p:cNvGrpSpPr/>
          <p:nvPr/>
        </p:nvGrpSpPr>
        <p:grpSpPr>
          <a:xfrm>
            <a:off x="7902293" y="5142498"/>
            <a:ext cx="3827020" cy="1254394"/>
            <a:chOff x="8163192" y="3548847"/>
            <a:chExt cx="3827020" cy="12543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100B16-844C-4934-9A42-ED064A2816B5}"/>
                </a:ext>
              </a:extLst>
            </p:cNvPr>
            <p:cNvSpPr/>
            <p:nvPr/>
          </p:nvSpPr>
          <p:spPr>
            <a:xfrm>
              <a:off x="8823072" y="3686195"/>
              <a:ext cx="3167140" cy="928027"/>
            </a:xfrm>
            <a:prstGeom prst="rect">
              <a:avLst/>
            </a:prstGeom>
            <a:solidFill>
              <a:srgbClr val="97999B"/>
            </a:solidFill>
            <a:ln>
              <a:solidFill>
                <a:srgbClr val="979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093626-CDCF-4C67-87F2-683077E1CCD8}"/>
                </a:ext>
              </a:extLst>
            </p:cNvPr>
            <p:cNvSpPr txBox="1"/>
            <p:nvPr/>
          </p:nvSpPr>
          <p:spPr>
            <a:xfrm>
              <a:off x="8742195" y="3648237"/>
              <a:ext cx="31671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Kaspars Vingris</a:t>
              </a:r>
            </a:p>
            <a:p>
              <a:pPr algn="r"/>
              <a:r>
                <a:rPr lang="lv-LV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Eiropas</a:t>
              </a:r>
              <a:r>
                <a:rPr lang="en-US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 </a:t>
              </a:r>
              <a:r>
                <a:rPr lang="lv-LV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Dzelzceļa</a:t>
              </a:r>
              <a:r>
                <a:rPr lang="en-US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 </a:t>
              </a:r>
              <a:r>
                <a:rPr lang="lv-LV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līnijas</a:t>
              </a:r>
              <a:endParaRPr lang="en-US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endParaRPr>
            </a:p>
            <a:p>
              <a:pPr algn="r"/>
              <a:r>
                <a:rPr lang="lv-LV" b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valdes</a:t>
              </a:r>
              <a:r>
                <a:rPr lang="en-US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 </a:t>
              </a:r>
              <a:r>
                <a:rPr lang="lv-LV" b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priekšsēdētājs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56A884-1929-4714-B86C-6DD9F2EB0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192" y="3548847"/>
              <a:ext cx="1254394" cy="1254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7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2</a:t>
            </a:fld>
            <a:endParaRPr lang="id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48DDF-423F-4A80-B9FE-C4E4A561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964" y="1357"/>
            <a:ext cx="9694072" cy="68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0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3</a:t>
            </a:fld>
            <a:endParaRPr lang="id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6E1AE-C13E-4298-B675-9CB86A87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2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2A8D27-4B6C-43B9-9ABD-1F8D300D7151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4</a:t>
            </a:fld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8072846" y="565603"/>
            <a:ext cx="3531779" cy="365125"/>
          </a:xfrm>
        </p:spPr>
        <p:txBody>
          <a:bodyPr/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FUNKCIONALITĀTE</a:t>
            </a:r>
            <a:endParaRPr lang="lv-LV" sz="1600" dirty="0">
              <a:solidFill>
                <a:schemeClr val="bg1"/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85FED4A-ABAC-40BE-A45D-F1B2C47EE55B}"/>
              </a:ext>
            </a:extLst>
          </p:cNvPr>
          <p:cNvSpPr txBox="1">
            <a:spLocks/>
          </p:cNvSpPr>
          <p:nvPr/>
        </p:nvSpPr>
        <p:spPr>
          <a:xfrm>
            <a:off x="1747382" y="1584418"/>
            <a:ext cx="4930050" cy="3689163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Mobilitāte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lokāla un globāla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Dzelzceļa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stacija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rīs līmeņ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Savienojums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stacija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Lidosta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To Rail – bagāžas sistēma </a:t>
            </a: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dirty="0"/>
          </a:p>
        </p:txBody>
      </p:sp>
      <p:pic>
        <p:nvPicPr>
          <p:cNvPr id="32" name="Graphic 31" descr="Earth globe Africa and Europe">
            <a:extLst>
              <a:ext uri="{FF2B5EF4-FFF2-40B4-BE49-F238E27FC236}">
                <a16:creationId xmlns:a16="http://schemas.microsoft.com/office/drawing/2014/main" id="{FC7FB2D7-EA0E-40F2-9917-8E6F810C0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099" y="1584324"/>
            <a:ext cx="759623" cy="759623"/>
          </a:xfrm>
          <a:prstGeom prst="rect">
            <a:avLst/>
          </a:prstGeom>
        </p:spPr>
      </p:pic>
      <p:pic>
        <p:nvPicPr>
          <p:cNvPr id="33" name="Graphic 32" descr="Train">
            <a:extLst>
              <a:ext uri="{FF2B5EF4-FFF2-40B4-BE49-F238E27FC236}">
                <a16:creationId xmlns:a16="http://schemas.microsoft.com/office/drawing/2014/main" id="{4ADAC31A-8A5D-49AA-AE37-C8939B022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74" y="2530411"/>
            <a:ext cx="759623" cy="759623"/>
          </a:xfrm>
          <a:prstGeom prst="rect">
            <a:avLst/>
          </a:prstGeom>
        </p:spPr>
      </p:pic>
      <p:pic>
        <p:nvPicPr>
          <p:cNvPr id="34" name="Graphic 33" descr="Suitcase">
            <a:extLst>
              <a:ext uri="{FF2B5EF4-FFF2-40B4-BE49-F238E27FC236}">
                <a16:creationId xmlns:a16="http://schemas.microsoft.com/office/drawing/2014/main" id="{BF8BADFD-D2A1-450F-8265-F43B6F99B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99" y="3965699"/>
            <a:ext cx="708981" cy="708981"/>
          </a:xfrm>
          <a:prstGeom prst="rect">
            <a:avLst/>
          </a:prstGeom>
        </p:spPr>
      </p:pic>
      <p:pic>
        <p:nvPicPr>
          <p:cNvPr id="35" name="Graphic 34" descr="Park scene">
            <a:extLst>
              <a:ext uri="{FF2B5EF4-FFF2-40B4-BE49-F238E27FC236}">
                <a16:creationId xmlns:a16="http://schemas.microsoft.com/office/drawing/2014/main" id="{BB9BB6D1-ADF8-4A02-BC27-1494AAD64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6024" y="3845648"/>
            <a:ext cx="759623" cy="759623"/>
          </a:xfrm>
          <a:prstGeom prst="rect">
            <a:avLst/>
          </a:prstGeom>
        </p:spPr>
      </p:pic>
      <p:pic>
        <p:nvPicPr>
          <p:cNvPr id="36" name="Graphic 35" descr="Electric car">
            <a:extLst>
              <a:ext uri="{FF2B5EF4-FFF2-40B4-BE49-F238E27FC236}">
                <a16:creationId xmlns:a16="http://schemas.microsoft.com/office/drawing/2014/main" id="{F8F582B8-FE58-4812-BF43-6811E213D7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7800" y="2370102"/>
            <a:ext cx="860906" cy="860906"/>
          </a:xfrm>
          <a:prstGeom prst="rect">
            <a:avLst/>
          </a:prstGeom>
        </p:spPr>
      </p:pic>
      <p:pic>
        <p:nvPicPr>
          <p:cNvPr id="37" name="Graphic 36" descr="Construction worker">
            <a:extLst>
              <a:ext uri="{FF2B5EF4-FFF2-40B4-BE49-F238E27FC236}">
                <a16:creationId xmlns:a16="http://schemas.microsoft.com/office/drawing/2014/main" id="{9A129A30-90F2-4089-BD21-4D8BB1F64E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70025" y="3108512"/>
            <a:ext cx="810264" cy="810264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138536E-75F4-4B45-93F3-D623EDEF578C}"/>
              </a:ext>
            </a:extLst>
          </p:cNvPr>
          <p:cNvSpPr txBox="1">
            <a:spLocks/>
          </p:cNvSpPr>
          <p:nvPr/>
        </p:nvSpPr>
        <p:spPr>
          <a:xfrm>
            <a:off x="6749656" y="1584418"/>
            <a:ext cx="5158600" cy="36891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Jauni pievedceli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infrastruktūra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Jaunas stāvvietas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auto, velo, uzlādes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stacijas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lv-LV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ākotnes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kravas park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attīstības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iespēja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Labiekārtota </a:t>
            </a:r>
            <a:r>
              <a:rPr lang="lv-LV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ārtelpa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kvalitatīva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arhitektūra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210000"/>
              </a:lnSpc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dirty="0"/>
          </a:p>
        </p:txBody>
      </p:sp>
      <p:pic>
        <p:nvPicPr>
          <p:cNvPr id="39" name="Graphic 38" descr="Transfer">
            <a:extLst>
              <a:ext uri="{FF2B5EF4-FFF2-40B4-BE49-F238E27FC236}">
                <a16:creationId xmlns:a16="http://schemas.microsoft.com/office/drawing/2014/main" id="{5B0A2CBB-F49C-40D3-AA61-0546B004C7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0649" y="3209488"/>
            <a:ext cx="759623" cy="759623"/>
          </a:xfrm>
          <a:prstGeom prst="rect">
            <a:avLst/>
          </a:prstGeom>
        </p:spPr>
      </p:pic>
      <p:pic>
        <p:nvPicPr>
          <p:cNvPr id="40" name="Graphic 39" descr="Traffic light">
            <a:extLst>
              <a:ext uri="{FF2B5EF4-FFF2-40B4-BE49-F238E27FC236}">
                <a16:creationId xmlns:a16="http://schemas.microsoft.com/office/drawing/2014/main" id="{43F42140-9A4E-427C-8AFA-88097C3DC8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70024" y="1626550"/>
            <a:ext cx="759623" cy="7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4" descr="Attēls, kurā ir debesis, ārtelpa, ceļš, kravas auto&#10;&#10;Apraksts ģenerēts automātiski">
            <a:extLst>
              <a:ext uri="{FF2B5EF4-FFF2-40B4-BE49-F238E27FC236}">
                <a16:creationId xmlns:a16="http://schemas.microsoft.com/office/drawing/2014/main" id="{C9109785-1554-4E46-B3B9-E6CB0EF57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r="37659"/>
          <a:stretch/>
        </p:blipFill>
        <p:spPr>
          <a:xfrm>
            <a:off x="-20549" y="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3A28D1-9A45-499A-82CB-7E6BFB18EE9A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F04A97DE-A539-449E-8D74-A1F2164051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31000" y="565603"/>
            <a:ext cx="4873625" cy="513897"/>
          </a:xfrm>
        </p:spPr>
        <p:txBody>
          <a:bodyPr/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KRAVU LOĢISTIKAS CENTRA POTENCIĀLS</a:t>
            </a:r>
            <a:endParaRPr lang="lv-LV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8368B-610B-426F-A91E-EA8CCAAAC248}"/>
              </a:ext>
            </a:extLst>
          </p:cNvPr>
          <p:cNvSpPr txBox="1"/>
          <p:nvPr/>
        </p:nvSpPr>
        <p:spPr>
          <a:xfrm>
            <a:off x="7024687" y="3705441"/>
            <a:ext cx="45799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FUNKCIONALITĀTE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Konteineru kravu apstrādes zona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Termiņāļa</a:t>
            </a:r>
            <a:r>
              <a:rPr lang="en-US" dirty="0"/>
              <a:t> </a:t>
            </a:r>
            <a:r>
              <a:rPr lang="lv-LV" dirty="0"/>
              <a:t>attīstības zona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Rūpniecības un loģistikas attīstība ar dzelzceļa savienojumu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D5F8F-7AC3-4ECC-8B46-84D29FD44115}"/>
              </a:ext>
            </a:extLst>
          </p:cNvPr>
          <p:cNvSpPr txBox="1"/>
          <p:nvPr/>
        </p:nvSpPr>
        <p:spPr>
          <a:xfrm>
            <a:off x="6877843" y="1663700"/>
            <a:ext cx="4579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Potenciāls</a:t>
            </a:r>
            <a:r>
              <a:rPr lang="en-US" sz="1800" dirty="0"/>
              <a:t> </a:t>
            </a:r>
            <a:r>
              <a:rPr lang="en-US" sz="1800" dirty="0" err="1"/>
              <a:t>kravu</a:t>
            </a:r>
            <a:r>
              <a:rPr lang="en-US" sz="1800" dirty="0"/>
              <a:t> </a:t>
            </a:r>
            <a:r>
              <a:rPr lang="en-US" sz="1800" dirty="0" err="1"/>
              <a:t>loģistikas</a:t>
            </a:r>
            <a:r>
              <a:rPr lang="en-US" sz="1800" dirty="0"/>
              <a:t> centra </a:t>
            </a:r>
            <a:r>
              <a:rPr lang="en-US" sz="1800" dirty="0" err="1"/>
              <a:t>izveidei</a:t>
            </a:r>
            <a:r>
              <a:rPr lang="en-US" sz="18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Pirmā</a:t>
            </a:r>
            <a:r>
              <a:rPr lang="en-US" dirty="0"/>
              <a:t> </a:t>
            </a:r>
            <a:r>
              <a:rPr lang="en-US" dirty="0" err="1"/>
              <a:t>kravu</a:t>
            </a:r>
            <a:r>
              <a:rPr lang="en-US" dirty="0"/>
              <a:t> </a:t>
            </a:r>
            <a:r>
              <a:rPr lang="en-US" dirty="0" err="1"/>
              <a:t>apkalpes</a:t>
            </a:r>
            <a:r>
              <a:rPr lang="en-US" dirty="0"/>
              <a:t> </a:t>
            </a:r>
            <a:r>
              <a:rPr lang="en-US" dirty="0" err="1"/>
              <a:t>vieta</a:t>
            </a:r>
            <a:r>
              <a:rPr lang="en-US" dirty="0"/>
              <a:t> </a:t>
            </a:r>
            <a:r>
              <a:rPr lang="en-US" dirty="0" err="1"/>
              <a:t>Latvijā</a:t>
            </a:r>
            <a:r>
              <a:rPr lang="en-US" dirty="0"/>
              <a:t>.</a:t>
            </a:r>
          </a:p>
        </p:txBody>
      </p:sp>
      <p:pic>
        <p:nvPicPr>
          <p:cNvPr id="13" name="Graphic 12" descr="Gears">
            <a:extLst>
              <a:ext uri="{FF2B5EF4-FFF2-40B4-BE49-F238E27FC236}">
                <a16:creationId xmlns:a16="http://schemas.microsoft.com/office/drawing/2014/main" id="{5046BDE6-147A-4337-87DA-020D821A5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8887" y="347932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0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6</a:t>
            </a:fld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6B15105-1C62-40F4-9BE2-538E495B3990}" type="datetime1">
              <a:rPr lang="lv-LV" smtClean="0"/>
              <a:t>02.03.2022</a:t>
            </a:fld>
            <a:endParaRPr lang="lv-LV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5B33A-13A2-4045-BB3F-884B3D6B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26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7</a:t>
            </a:fld>
            <a:endParaRPr lang="id-ID" dirty="0"/>
          </a:p>
        </p:txBody>
      </p:sp>
      <p:sp>
        <p:nvSpPr>
          <p:cNvPr id="14" name="TextBox 13"/>
          <p:cNvSpPr txBox="1"/>
          <p:nvPr/>
        </p:nvSpPr>
        <p:spPr>
          <a:xfrm>
            <a:off x="4069459" y="833356"/>
            <a:ext cx="449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Regular" pitchFamily="50" charset="-70"/>
              </a:rPr>
              <a:t>PALDIES PAR UZMANĪBU!</a:t>
            </a:r>
            <a:endParaRPr lang="id-ID" sz="3200" b="1" dirty="0">
              <a:solidFill>
                <a:schemeClr val="tx1">
                  <a:lumMod val="75000"/>
                  <a:lumOff val="25000"/>
                </a:schemeClr>
              </a:solidFill>
              <a:latin typeface="Nexa Regular" pitchFamily="50" charset="-7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165071" y="6071270"/>
            <a:ext cx="5992329" cy="497196"/>
            <a:chOff x="7236498" y="6744941"/>
            <a:chExt cx="2329010" cy="193244"/>
          </a:xfrm>
        </p:grpSpPr>
        <p:sp>
          <p:nvSpPr>
            <p:cNvPr id="32" name="Freeform 130"/>
            <p:cNvSpPr>
              <a:spLocks noEditPoints="1"/>
            </p:cNvSpPr>
            <p:nvPr/>
          </p:nvSpPr>
          <p:spPr bwMode="auto">
            <a:xfrm>
              <a:off x="7236498" y="6744941"/>
              <a:ext cx="193244" cy="193244"/>
            </a:xfrm>
            <a:custGeom>
              <a:avLst/>
              <a:gdLst>
                <a:gd name="T0" fmla="*/ 0 w 67"/>
                <a:gd name="T1" fmla="*/ 34 h 67"/>
                <a:gd name="T2" fmla="*/ 67 w 67"/>
                <a:gd name="T3" fmla="*/ 34 h 67"/>
                <a:gd name="T4" fmla="*/ 34 w 67"/>
                <a:gd name="T5" fmla="*/ 63 h 67"/>
                <a:gd name="T6" fmla="*/ 34 w 67"/>
                <a:gd name="T7" fmla="*/ 49 h 67"/>
                <a:gd name="T8" fmla="*/ 35 w 67"/>
                <a:gd name="T9" fmla="*/ 63 h 67"/>
                <a:gd name="T10" fmla="*/ 26 w 67"/>
                <a:gd name="T11" fmla="*/ 62 h 67"/>
                <a:gd name="T12" fmla="*/ 19 w 67"/>
                <a:gd name="T13" fmla="*/ 53 h 67"/>
                <a:gd name="T14" fmla="*/ 4 w 67"/>
                <a:gd name="T15" fmla="*/ 32 h 67"/>
                <a:gd name="T16" fmla="*/ 17 w 67"/>
                <a:gd name="T17" fmla="*/ 19 h 67"/>
                <a:gd name="T18" fmla="*/ 4 w 67"/>
                <a:gd name="T19" fmla="*/ 32 h 67"/>
                <a:gd name="T20" fmla="*/ 46 w 67"/>
                <a:gd name="T21" fmla="*/ 17 h 67"/>
                <a:gd name="T22" fmla="*/ 22 w 67"/>
                <a:gd name="T23" fmla="*/ 17 h 67"/>
                <a:gd name="T24" fmla="*/ 35 w 67"/>
                <a:gd name="T25" fmla="*/ 4 h 67"/>
                <a:gd name="T26" fmla="*/ 54 w 67"/>
                <a:gd name="T27" fmla="*/ 12 h 67"/>
                <a:gd name="T28" fmla="*/ 43 w 67"/>
                <a:gd name="T29" fmla="*/ 5 h 67"/>
                <a:gd name="T30" fmla="*/ 13 w 67"/>
                <a:gd name="T31" fmla="*/ 12 h 67"/>
                <a:gd name="T32" fmla="*/ 18 w 67"/>
                <a:gd name="T33" fmla="*/ 15 h 67"/>
                <a:gd name="T34" fmla="*/ 34 w 67"/>
                <a:gd name="T35" fmla="*/ 23 h 67"/>
                <a:gd name="T36" fmla="*/ 50 w 67"/>
                <a:gd name="T37" fmla="*/ 32 h 67"/>
                <a:gd name="T38" fmla="*/ 20 w 67"/>
                <a:gd name="T39" fmla="*/ 20 h 67"/>
                <a:gd name="T40" fmla="*/ 48 w 67"/>
                <a:gd name="T41" fmla="*/ 47 h 67"/>
                <a:gd name="T42" fmla="*/ 21 w 67"/>
                <a:gd name="T43" fmla="*/ 47 h 67"/>
                <a:gd name="T44" fmla="*/ 50 w 67"/>
                <a:gd name="T45" fmla="*/ 36 h 67"/>
                <a:gd name="T46" fmla="*/ 54 w 67"/>
                <a:gd name="T47" fmla="*/ 55 h 67"/>
                <a:gd name="T48" fmla="*/ 50 w 67"/>
                <a:gd name="T49" fmla="*/ 53 h 67"/>
                <a:gd name="T50" fmla="*/ 54 w 67"/>
                <a:gd name="T51" fmla="*/ 36 h 67"/>
                <a:gd name="T52" fmla="*/ 57 w 67"/>
                <a:gd name="T53" fmla="*/ 52 h 67"/>
                <a:gd name="T54" fmla="*/ 54 w 67"/>
                <a:gd name="T55" fmla="*/ 32 h 67"/>
                <a:gd name="T56" fmla="*/ 57 w 67"/>
                <a:gd name="T57" fmla="*/ 15 h 67"/>
                <a:gd name="T58" fmla="*/ 54 w 67"/>
                <a:gd name="T59" fmla="*/ 32 h 67"/>
                <a:gd name="T60" fmla="*/ 14 w 67"/>
                <a:gd name="T61" fmla="*/ 36 h 67"/>
                <a:gd name="T62" fmla="*/ 11 w 67"/>
                <a:gd name="T63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2" y="67"/>
                    <a:pt x="67" y="52"/>
                    <a:pt x="67" y="34"/>
                  </a:cubicBezTo>
                  <a:cubicBezTo>
                    <a:pt x="67" y="15"/>
                    <a:pt x="52" y="0"/>
                    <a:pt x="34" y="0"/>
                  </a:cubicBezTo>
                  <a:close/>
                  <a:moveTo>
                    <a:pt x="34" y="63"/>
                  </a:moveTo>
                  <a:cubicBezTo>
                    <a:pt x="29" y="60"/>
                    <a:pt x="25" y="56"/>
                    <a:pt x="22" y="51"/>
                  </a:cubicBezTo>
                  <a:cubicBezTo>
                    <a:pt x="26" y="50"/>
                    <a:pt x="30" y="49"/>
                    <a:pt x="34" y="49"/>
                  </a:cubicBezTo>
                  <a:cubicBezTo>
                    <a:pt x="38" y="49"/>
                    <a:pt x="42" y="50"/>
                    <a:pt x="46" y="51"/>
                  </a:cubicBezTo>
                  <a:cubicBezTo>
                    <a:pt x="43" y="56"/>
                    <a:pt x="40" y="60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lose/>
                  <a:moveTo>
                    <a:pt x="26" y="62"/>
                  </a:moveTo>
                  <a:cubicBezTo>
                    <a:pt x="21" y="61"/>
                    <a:pt x="17" y="59"/>
                    <a:pt x="13" y="55"/>
                  </a:cubicBezTo>
                  <a:cubicBezTo>
                    <a:pt x="15" y="54"/>
                    <a:pt x="17" y="53"/>
                    <a:pt x="19" y="53"/>
                  </a:cubicBezTo>
                  <a:cubicBezTo>
                    <a:pt x="21" y="56"/>
                    <a:pt x="23" y="60"/>
                    <a:pt x="26" y="62"/>
                  </a:cubicBezTo>
                  <a:close/>
                  <a:moveTo>
                    <a:pt x="4" y="32"/>
                  </a:moveTo>
                  <a:cubicBezTo>
                    <a:pt x="4" y="25"/>
                    <a:pt x="7" y="19"/>
                    <a:pt x="10" y="15"/>
                  </a:cubicBezTo>
                  <a:cubicBezTo>
                    <a:pt x="12" y="16"/>
                    <a:pt x="14" y="18"/>
                    <a:pt x="17" y="19"/>
                  </a:cubicBezTo>
                  <a:cubicBezTo>
                    <a:pt x="15" y="23"/>
                    <a:pt x="14" y="27"/>
                    <a:pt x="14" y="32"/>
                  </a:cubicBezTo>
                  <a:lnTo>
                    <a:pt x="4" y="32"/>
                  </a:lnTo>
                  <a:close/>
                  <a:moveTo>
                    <a:pt x="35" y="4"/>
                  </a:moveTo>
                  <a:cubicBezTo>
                    <a:pt x="40" y="7"/>
                    <a:pt x="44" y="12"/>
                    <a:pt x="46" y="17"/>
                  </a:cubicBezTo>
                  <a:cubicBezTo>
                    <a:pt x="42" y="18"/>
                    <a:pt x="38" y="19"/>
                    <a:pt x="34" y="19"/>
                  </a:cubicBezTo>
                  <a:cubicBezTo>
                    <a:pt x="30" y="19"/>
                    <a:pt x="26" y="18"/>
                    <a:pt x="22" y="17"/>
                  </a:cubicBezTo>
                  <a:cubicBezTo>
                    <a:pt x="25" y="11"/>
                    <a:pt x="29" y="7"/>
                    <a:pt x="34" y="4"/>
                  </a:cubicBezTo>
                  <a:cubicBezTo>
                    <a:pt x="34" y="4"/>
                    <a:pt x="35" y="4"/>
                    <a:pt x="35" y="4"/>
                  </a:cubicBezTo>
                  <a:close/>
                  <a:moveTo>
                    <a:pt x="43" y="5"/>
                  </a:moveTo>
                  <a:cubicBezTo>
                    <a:pt x="47" y="7"/>
                    <a:pt x="51" y="9"/>
                    <a:pt x="54" y="12"/>
                  </a:cubicBezTo>
                  <a:cubicBezTo>
                    <a:pt x="53" y="13"/>
                    <a:pt x="52" y="14"/>
                    <a:pt x="50" y="15"/>
                  </a:cubicBezTo>
                  <a:cubicBezTo>
                    <a:pt x="48" y="11"/>
                    <a:pt x="46" y="8"/>
                    <a:pt x="43" y="5"/>
                  </a:cubicBezTo>
                  <a:close/>
                  <a:moveTo>
                    <a:pt x="18" y="15"/>
                  </a:moveTo>
                  <a:cubicBezTo>
                    <a:pt x="16" y="14"/>
                    <a:pt x="15" y="13"/>
                    <a:pt x="13" y="12"/>
                  </a:cubicBezTo>
                  <a:cubicBezTo>
                    <a:pt x="17" y="8"/>
                    <a:pt x="21" y="6"/>
                    <a:pt x="26" y="5"/>
                  </a:cubicBezTo>
                  <a:cubicBezTo>
                    <a:pt x="23" y="8"/>
                    <a:pt x="20" y="11"/>
                    <a:pt x="18" y="15"/>
                  </a:cubicBezTo>
                  <a:close/>
                  <a:moveTo>
                    <a:pt x="20" y="20"/>
                  </a:moveTo>
                  <a:cubicBezTo>
                    <a:pt x="25" y="22"/>
                    <a:pt x="29" y="23"/>
                    <a:pt x="34" y="23"/>
                  </a:cubicBezTo>
                  <a:cubicBezTo>
                    <a:pt x="39" y="23"/>
                    <a:pt x="44" y="22"/>
                    <a:pt x="48" y="20"/>
                  </a:cubicBezTo>
                  <a:cubicBezTo>
                    <a:pt x="49" y="24"/>
                    <a:pt x="50" y="28"/>
                    <a:pt x="50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9" y="24"/>
                    <a:pt x="20" y="20"/>
                  </a:cubicBezTo>
                  <a:close/>
                  <a:moveTo>
                    <a:pt x="50" y="36"/>
                  </a:moveTo>
                  <a:cubicBezTo>
                    <a:pt x="50" y="40"/>
                    <a:pt x="49" y="44"/>
                    <a:pt x="48" y="47"/>
                  </a:cubicBezTo>
                  <a:cubicBezTo>
                    <a:pt x="43" y="46"/>
                    <a:pt x="39" y="45"/>
                    <a:pt x="34" y="45"/>
                  </a:cubicBezTo>
                  <a:cubicBezTo>
                    <a:pt x="29" y="45"/>
                    <a:pt x="25" y="46"/>
                    <a:pt x="21" y="47"/>
                  </a:cubicBezTo>
                  <a:cubicBezTo>
                    <a:pt x="19" y="44"/>
                    <a:pt x="18" y="40"/>
                    <a:pt x="18" y="36"/>
                  </a:cubicBezTo>
                  <a:lnTo>
                    <a:pt x="50" y="36"/>
                  </a:lnTo>
                  <a:close/>
                  <a:moveTo>
                    <a:pt x="50" y="53"/>
                  </a:moveTo>
                  <a:cubicBezTo>
                    <a:pt x="51" y="53"/>
                    <a:pt x="53" y="54"/>
                    <a:pt x="54" y="55"/>
                  </a:cubicBezTo>
                  <a:cubicBezTo>
                    <a:pt x="51" y="58"/>
                    <a:pt x="47" y="60"/>
                    <a:pt x="43" y="62"/>
                  </a:cubicBezTo>
                  <a:cubicBezTo>
                    <a:pt x="46" y="59"/>
                    <a:pt x="48" y="56"/>
                    <a:pt x="50" y="53"/>
                  </a:cubicBezTo>
                  <a:close/>
                  <a:moveTo>
                    <a:pt x="51" y="49"/>
                  </a:moveTo>
                  <a:cubicBezTo>
                    <a:pt x="53" y="45"/>
                    <a:pt x="54" y="40"/>
                    <a:pt x="5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42"/>
                    <a:pt x="61" y="48"/>
                    <a:pt x="57" y="52"/>
                  </a:cubicBezTo>
                  <a:cubicBezTo>
                    <a:pt x="55" y="51"/>
                    <a:pt x="53" y="50"/>
                    <a:pt x="51" y="49"/>
                  </a:cubicBezTo>
                  <a:close/>
                  <a:moveTo>
                    <a:pt x="54" y="32"/>
                  </a:moveTo>
                  <a:cubicBezTo>
                    <a:pt x="54" y="27"/>
                    <a:pt x="53" y="23"/>
                    <a:pt x="52" y="19"/>
                  </a:cubicBezTo>
                  <a:cubicBezTo>
                    <a:pt x="54" y="18"/>
                    <a:pt x="55" y="17"/>
                    <a:pt x="57" y="15"/>
                  </a:cubicBezTo>
                  <a:cubicBezTo>
                    <a:pt x="61" y="20"/>
                    <a:pt x="63" y="25"/>
                    <a:pt x="63" y="32"/>
                  </a:cubicBezTo>
                  <a:lnTo>
                    <a:pt x="54" y="32"/>
                  </a:lnTo>
                  <a:close/>
                  <a:moveTo>
                    <a:pt x="4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4" y="40"/>
                    <a:pt x="15" y="45"/>
                    <a:pt x="17" y="49"/>
                  </a:cubicBezTo>
                  <a:cubicBezTo>
                    <a:pt x="15" y="50"/>
                    <a:pt x="13" y="51"/>
                    <a:pt x="11" y="53"/>
                  </a:cubicBezTo>
                  <a:cubicBezTo>
                    <a:pt x="7" y="48"/>
                    <a:pt x="4" y="42"/>
                    <a:pt x="4" y="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tx2"/>
                </a:solidFill>
                <a:latin typeface="Nexa Regular" pitchFamily="50" charset="-7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64860" y="6751846"/>
              <a:ext cx="2100648" cy="17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d-ID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www.</a:t>
              </a:r>
              <a:r>
                <a:rPr lang="lv-LV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edzl.lv</a:t>
              </a:r>
              <a:endParaRPr lang="en-JM" sz="2400" dirty="0">
                <a:solidFill>
                  <a:schemeClr val="tx2"/>
                </a:solidFill>
                <a:latin typeface="Nexa Regular" pitchFamily="50" charset="-7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65074" y="5515910"/>
            <a:ext cx="3588805" cy="461665"/>
            <a:chOff x="8220626" y="5037466"/>
            <a:chExt cx="3588805" cy="461665"/>
          </a:xfrm>
        </p:grpSpPr>
        <p:sp>
          <p:nvSpPr>
            <p:cNvPr id="35" name="TextBox 34"/>
            <p:cNvSpPr txBox="1"/>
            <p:nvPr/>
          </p:nvSpPr>
          <p:spPr>
            <a:xfrm>
              <a:off x="8803294" y="5037466"/>
              <a:ext cx="3006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lv-LV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edzl@edzl.lv</a:t>
              </a:r>
              <a:endParaRPr lang="en-JM" sz="2400" dirty="0">
                <a:solidFill>
                  <a:schemeClr val="tx2"/>
                </a:solidFill>
                <a:latin typeface="Nexa Regular" pitchFamily="50" charset="-70"/>
                <a:cs typeface="Arial" pitchFamily="34" charset="0"/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auto">
            <a:xfrm>
              <a:off x="8220626" y="5119573"/>
              <a:ext cx="497199" cy="297452"/>
            </a:xfrm>
            <a:custGeom>
              <a:avLst/>
              <a:gdLst>
                <a:gd name="T0" fmla="*/ 0 w 229"/>
                <a:gd name="T1" fmla="*/ 0 h 137"/>
                <a:gd name="T2" fmla="*/ 0 w 229"/>
                <a:gd name="T3" fmla="*/ 3 h 137"/>
                <a:gd name="T4" fmla="*/ 0 w 229"/>
                <a:gd name="T5" fmla="*/ 134 h 137"/>
                <a:gd name="T6" fmla="*/ 0 w 229"/>
                <a:gd name="T7" fmla="*/ 137 h 137"/>
                <a:gd name="T8" fmla="*/ 229 w 229"/>
                <a:gd name="T9" fmla="*/ 137 h 137"/>
                <a:gd name="T10" fmla="*/ 229 w 229"/>
                <a:gd name="T11" fmla="*/ 134 h 137"/>
                <a:gd name="T12" fmla="*/ 229 w 229"/>
                <a:gd name="T13" fmla="*/ 3 h 137"/>
                <a:gd name="T14" fmla="*/ 229 w 229"/>
                <a:gd name="T15" fmla="*/ 0 h 137"/>
                <a:gd name="T16" fmla="*/ 0 w 229"/>
                <a:gd name="T17" fmla="*/ 0 h 137"/>
                <a:gd name="T18" fmla="*/ 209 w 229"/>
                <a:gd name="T19" fmla="*/ 121 h 137"/>
                <a:gd name="T20" fmla="*/ 153 w 229"/>
                <a:gd name="T21" fmla="*/ 69 h 137"/>
                <a:gd name="T22" fmla="*/ 209 w 229"/>
                <a:gd name="T23" fmla="*/ 16 h 137"/>
                <a:gd name="T24" fmla="*/ 209 w 229"/>
                <a:gd name="T25" fmla="*/ 121 h 137"/>
                <a:gd name="T26" fmla="*/ 16 w 229"/>
                <a:gd name="T27" fmla="*/ 16 h 137"/>
                <a:gd name="T28" fmla="*/ 72 w 229"/>
                <a:gd name="T29" fmla="*/ 69 h 137"/>
                <a:gd name="T30" fmla="*/ 16 w 229"/>
                <a:gd name="T31" fmla="*/ 121 h 137"/>
                <a:gd name="T32" fmla="*/ 16 w 229"/>
                <a:gd name="T33" fmla="*/ 16 h 137"/>
                <a:gd name="T34" fmla="*/ 42 w 229"/>
                <a:gd name="T35" fmla="*/ 121 h 137"/>
                <a:gd name="T36" fmla="*/ 88 w 229"/>
                <a:gd name="T37" fmla="*/ 78 h 137"/>
                <a:gd name="T38" fmla="*/ 117 w 229"/>
                <a:gd name="T39" fmla="*/ 108 h 137"/>
                <a:gd name="T40" fmla="*/ 144 w 229"/>
                <a:gd name="T41" fmla="*/ 78 h 137"/>
                <a:gd name="T42" fmla="*/ 190 w 229"/>
                <a:gd name="T43" fmla="*/ 121 h 137"/>
                <a:gd name="T44" fmla="*/ 42 w 229"/>
                <a:gd name="T45" fmla="*/ 121 h 137"/>
                <a:gd name="T46" fmla="*/ 134 w 229"/>
                <a:gd name="T47" fmla="*/ 69 h 137"/>
                <a:gd name="T48" fmla="*/ 117 w 229"/>
                <a:gd name="T49" fmla="*/ 85 h 137"/>
                <a:gd name="T50" fmla="*/ 101 w 229"/>
                <a:gd name="T51" fmla="*/ 69 h 137"/>
                <a:gd name="T52" fmla="*/ 88 w 229"/>
                <a:gd name="T53" fmla="*/ 59 h 137"/>
                <a:gd name="T54" fmla="*/ 42 w 229"/>
                <a:gd name="T55" fmla="*/ 16 h 137"/>
                <a:gd name="T56" fmla="*/ 190 w 229"/>
                <a:gd name="T57" fmla="*/ 16 h 137"/>
                <a:gd name="T58" fmla="*/ 144 w 229"/>
                <a:gd name="T59" fmla="*/ 59 h 137"/>
                <a:gd name="T60" fmla="*/ 134 w 229"/>
                <a:gd name="T61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137">
                  <a:moveTo>
                    <a:pt x="0" y="0"/>
                  </a:moveTo>
                  <a:lnTo>
                    <a:pt x="0" y="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229" y="137"/>
                  </a:lnTo>
                  <a:lnTo>
                    <a:pt x="229" y="134"/>
                  </a:lnTo>
                  <a:lnTo>
                    <a:pt x="229" y="3"/>
                  </a:lnTo>
                  <a:lnTo>
                    <a:pt x="229" y="0"/>
                  </a:lnTo>
                  <a:lnTo>
                    <a:pt x="0" y="0"/>
                  </a:lnTo>
                  <a:close/>
                  <a:moveTo>
                    <a:pt x="209" y="121"/>
                  </a:moveTo>
                  <a:lnTo>
                    <a:pt x="153" y="69"/>
                  </a:lnTo>
                  <a:lnTo>
                    <a:pt x="209" y="16"/>
                  </a:lnTo>
                  <a:lnTo>
                    <a:pt x="209" y="121"/>
                  </a:lnTo>
                  <a:close/>
                  <a:moveTo>
                    <a:pt x="16" y="16"/>
                  </a:moveTo>
                  <a:lnTo>
                    <a:pt x="72" y="69"/>
                  </a:lnTo>
                  <a:lnTo>
                    <a:pt x="16" y="121"/>
                  </a:lnTo>
                  <a:lnTo>
                    <a:pt x="16" y="16"/>
                  </a:lnTo>
                  <a:close/>
                  <a:moveTo>
                    <a:pt x="42" y="121"/>
                  </a:moveTo>
                  <a:lnTo>
                    <a:pt x="88" y="78"/>
                  </a:lnTo>
                  <a:lnTo>
                    <a:pt x="117" y="108"/>
                  </a:lnTo>
                  <a:lnTo>
                    <a:pt x="144" y="78"/>
                  </a:lnTo>
                  <a:lnTo>
                    <a:pt x="190" y="121"/>
                  </a:lnTo>
                  <a:lnTo>
                    <a:pt x="42" y="121"/>
                  </a:lnTo>
                  <a:close/>
                  <a:moveTo>
                    <a:pt x="134" y="69"/>
                  </a:moveTo>
                  <a:lnTo>
                    <a:pt x="117" y="85"/>
                  </a:lnTo>
                  <a:lnTo>
                    <a:pt x="101" y="69"/>
                  </a:lnTo>
                  <a:lnTo>
                    <a:pt x="88" y="59"/>
                  </a:lnTo>
                  <a:lnTo>
                    <a:pt x="42" y="16"/>
                  </a:lnTo>
                  <a:lnTo>
                    <a:pt x="190" y="16"/>
                  </a:lnTo>
                  <a:lnTo>
                    <a:pt x="144" y="59"/>
                  </a:lnTo>
                  <a:lnTo>
                    <a:pt x="134" y="6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tx2"/>
                </a:solidFill>
                <a:latin typeface="Nexa Regular" pitchFamily="50" charset="-7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763C5B1-45BC-4FF7-8F32-7E23E3DAC6E8}"/>
              </a:ext>
            </a:extLst>
          </p:cNvPr>
          <p:cNvSpPr txBox="1"/>
          <p:nvPr/>
        </p:nvSpPr>
        <p:spPr>
          <a:xfrm>
            <a:off x="438121" y="5472215"/>
            <a:ext cx="540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lv-LV" sz="3600" i="1" dirty="0">
                <a:solidFill>
                  <a:schemeClr val="tx2"/>
                </a:solidFill>
                <a:latin typeface="Nexa Regular" pitchFamily="50" charset="-70"/>
                <a:ea typeface="Tahoma" pitchFamily="34" charset="0"/>
                <a:cs typeface="Arial" pitchFamily="34" charset="0"/>
              </a:rPr>
              <a:t>Eiropas Dzelzceļa līnijas</a:t>
            </a:r>
            <a:endParaRPr lang="en-US" sz="3600" i="1" dirty="0">
              <a:solidFill>
                <a:schemeClr val="tx2"/>
              </a:solidFill>
              <a:latin typeface="Nexa Regular" pitchFamily="50" charset="-70"/>
              <a:ea typeface="Tahom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Nexa Regular" pitchFamily="50" charset="-70"/>
                <a:ea typeface="Tahoma" pitchFamily="34" charset="0"/>
                <a:cs typeface="Arial" pitchFamily="34" charset="0"/>
              </a:rPr>
              <a:t>02/03/2021</a:t>
            </a:r>
            <a:endParaRPr lang="lv-LV" sz="2400" i="1" dirty="0">
              <a:solidFill>
                <a:schemeClr val="tx2"/>
              </a:solidFill>
              <a:latin typeface="Nexa Regular" pitchFamily="50" charset="-7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DE6FA-0610-4DFB-ACCC-F240989C0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t="31709" b="21301"/>
          <a:stretch/>
        </p:blipFill>
        <p:spPr>
          <a:xfrm>
            <a:off x="0" y="1839198"/>
            <a:ext cx="12192000" cy="31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1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523</Words>
  <Application>Microsoft Office PowerPoint</Application>
  <PresentationFormat>Widescreen</PresentationFormat>
  <Paragraphs>70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MyriadPro</vt:lpstr>
      <vt:lpstr>Nexa Light</vt:lpstr>
      <vt:lpstr>Nexa Regular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</dc:creator>
  <cp:lastModifiedBy>Dana Šauberga</cp:lastModifiedBy>
  <cp:revision>16</cp:revision>
  <dcterms:created xsi:type="dcterms:W3CDTF">2021-04-22T14:19:06Z</dcterms:created>
  <dcterms:modified xsi:type="dcterms:W3CDTF">2022-03-02T07:21:07Z</dcterms:modified>
</cp:coreProperties>
</file>